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3" r:id="rId1"/>
  </p:sldMasterIdLst>
  <p:notesMasterIdLst>
    <p:notesMasterId r:id="rId22"/>
  </p:notesMasterIdLst>
  <p:sldIdLst>
    <p:sldId id="483" r:id="rId2"/>
    <p:sldId id="445" r:id="rId3"/>
    <p:sldId id="473" r:id="rId4"/>
    <p:sldId id="477" r:id="rId5"/>
    <p:sldId id="479" r:id="rId6"/>
    <p:sldId id="480" r:id="rId7"/>
    <p:sldId id="481" r:id="rId8"/>
    <p:sldId id="482" r:id="rId9"/>
    <p:sldId id="485" r:id="rId10"/>
    <p:sldId id="474" r:id="rId11"/>
    <p:sldId id="486" r:id="rId12"/>
    <p:sldId id="487" r:id="rId13"/>
    <p:sldId id="488" r:id="rId14"/>
    <p:sldId id="489" r:id="rId15"/>
    <p:sldId id="490" r:id="rId16"/>
    <p:sldId id="492" r:id="rId17"/>
    <p:sldId id="493" r:id="rId18"/>
    <p:sldId id="476" r:id="rId19"/>
    <p:sldId id="494" r:id="rId20"/>
    <p:sldId id="484" r:id="rId21"/>
  </p:sldIdLst>
  <p:sldSz cx="9144000" cy="5143500" type="screen16x9"/>
  <p:notesSz cx="9939338" cy="6807200"/>
  <p:defaultTextStyle>
    <a:defPPr>
      <a:defRPr lang="ru-RU"/>
    </a:defPPr>
    <a:lvl1pPr marL="0" algn="l" defTabSz="685800">
      <a:defRPr sz="14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>
      <a:defRPr sz="14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>
      <a:defRPr sz="14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>
      <a:defRPr sz="14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>
      <a:defRPr sz="14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>
      <a:defRPr sz="14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>
      <a:defRPr sz="14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>
      <a:defRPr sz="14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>
      <a:defRPr sz="14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63A1"/>
    <a:srgbClr val="336CC8"/>
    <a:srgbClr val="FFFFBD"/>
    <a:srgbClr val="09FFF9"/>
    <a:srgbClr val="E4D6C2"/>
    <a:srgbClr val="EA9739"/>
    <a:srgbClr val="FFFF1D"/>
    <a:srgbClr val="2E629F"/>
    <a:srgbClr val="005250"/>
    <a:srgbClr val="00B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85" autoAdjust="0"/>
    <p:restoredTop sz="94840" autoAdjust="0"/>
  </p:normalViewPr>
  <p:slideViewPr>
    <p:cSldViewPr snapToGrid="0">
      <p:cViewPr>
        <p:scale>
          <a:sx n="163" d="100"/>
          <a:sy n="163" d="100"/>
        </p:scale>
        <p:origin x="-366" y="-4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1046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Бесплатные зарубежные стажировки</a:t>
          </a:r>
        </a:p>
        <a:p>
          <a:r>
            <a:rPr lang="ru-RU" sz="1800" b="1" i="0" dirty="0" smtClean="0"/>
            <a:t>Грант имени В.В. Жириновского </a:t>
          </a:r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3638" custLinFactNeighborY="-2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314B07-34F5-4C7C-A8D4-2DC5DE6C842D}" type="doc">
      <dgm:prSet loTypeId="urn:microsoft.com/office/officeart/2005/8/layout/v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A3E4B43-9156-451E-B148-28F2458477B8}">
      <dgm:prSet custT="1"/>
      <dgm:spPr/>
      <dgm:t>
        <a:bodyPr/>
        <a:lstStyle/>
        <a:p>
          <a:r>
            <a:rPr lang="ru-RU" sz="1200" b="1" i="0" dirty="0" smtClean="0">
              <a:solidFill>
                <a:srgbClr val="FF0000"/>
              </a:solidFill>
            </a:rPr>
            <a:t>Прием заявок : </a:t>
          </a:r>
          <a:r>
            <a:rPr lang="ru-RU" sz="1200" b="1" i="0" dirty="0" smtClean="0">
              <a:solidFill>
                <a:schemeClr val="tx2"/>
              </a:solidFill>
            </a:rPr>
            <a:t>до 2 сентября текущего года.</a:t>
          </a:r>
        </a:p>
        <a:p>
          <a:r>
            <a:rPr lang="ru-RU" sz="1200" b="1" i="0" dirty="0" smtClean="0">
              <a:solidFill>
                <a:srgbClr val="FF0000"/>
              </a:solidFill>
            </a:rPr>
            <a:t>Участвовать в конкурсе могут студенты:</a:t>
          </a:r>
        </a:p>
        <a:p>
          <a:r>
            <a:rPr lang="ru-RU" sz="1200" b="1" i="0" dirty="0" smtClean="0">
              <a:solidFill>
                <a:schemeClr val="tx2"/>
              </a:solidFill>
            </a:rPr>
            <a:t>– очное обучение по программам </a:t>
          </a:r>
          <a:r>
            <a:rPr lang="ru-RU" sz="1200" b="1" i="0" dirty="0" err="1" smtClean="0">
              <a:solidFill>
                <a:schemeClr val="tx2"/>
              </a:solidFill>
            </a:rPr>
            <a:t>бакалавриата</a:t>
          </a:r>
          <a:r>
            <a:rPr lang="ru-RU" sz="1200" b="1" i="0" dirty="0" smtClean="0">
              <a:solidFill>
                <a:schemeClr val="tx2"/>
              </a:solidFill>
            </a:rPr>
            <a:t>  направления подготовки «Востоковедение и африканистика»;</a:t>
          </a:r>
        </a:p>
        <a:p>
          <a:r>
            <a:rPr lang="ru-RU" sz="1200" b="1" i="0" dirty="0" smtClean="0">
              <a:solidFill>
                <a:schemeClr val="tx2"/>
              </a:solidFill>
            </a:rPr>
            <a:t>– успешное завершение не менее 4 семестров;</a:t>
          </a:r>
        </a:p>
        <a:p>
          <a:r>
            <a:rPr lang="ru-RU" sz="1200" b="1" i="0" dirty="0" smtClean="0">
              <a:solidFill>
                <a:schemeClr val="tx2"/>
              </a:solidFill>
            </a:rPr>
            <a:t>– возраст – до 35 лет;</a:t>
          </a:r>
        </a:p>
        <a:p>
          <a:r>
            <a:rPr lang="ru-RU" sz="1200" b="1" i="0" dirty="0" smtClean="0">
              <a:solidFill>
                <a:schemeClr val="tx2"/>
              </a:solidFill>
            </a:rPr>
            <a:t>– гражданство Российской Федерации.</a:t>
          </a:r>
        </a:p>
        <a:p>
          <a:r>
            <a:rPr lang="ru-RU" sz="1200" b="1" i="0" dirty="0" smtClean="0">
              <a:solidFill>
                <a:srgbClr val="FF0000"/>
              </a:solidFill>
            </a:rPr>
            <a:t>и преподаватели:</a:t>
          </a:r>
        </a:p>
        <a:p>
          <a:r>
            <a:rPr lang="ru-RU" sz="1200" b="1" i="0" dirty="0" smtClean="0">
              <a:solidFill>
                <a:schemeClr val="tx2"/>
              </a:solidFill>
            </a:rPr>
            <a:t>– стаж преподавания на образовательных программах по направлению Востоковедение и африканистика» – не менее 1 года;</a:t>
          </a:r>
        </a:p>
        <a:p>
          <a:r>
            <a:rPr lang="ru-RU" sz="1200" b="1" i="0" dirty="0" smtClean="0">
              <a:solidFill>
                <a:schemeClr val="tx2"/>
              </a:solidFill>
            </a:rPr>
            <a:t>– возраст – до 35 лет без ученой степени или до 40 лет с ученой степенью;</a:t>
          </a:r>
        </a:p>
        <a:p>
          <a:r>
            <a:rPr lang="ru-RU" sz="1200" b="1" i="0" dirty="0" smtClean="0">
              <a:solidFill>
                <a:schemeClr val="tx2"/>
              </a:solidFill>
            </a:rPr>
            <a:t>– гражданство Российской Федерации.</a:t>
          </a:r>
          <a:endParaRPr lang="ru-RU" sz="1200" b="1" i="0" dirty="0" smtClean="0">
            <a:solidFill>
              <a:srgbClr val="FF0000"/>
            </a:solidFill>
          </a:endParaRPr>
        </a:p>
      </dgm:t>
    </dgm:pt>
    <dgm:pt modelId="{42642904-EF86-4171-A118-335973B2E4BB}" type="parTrans" cxnId="{E22CF62B-B89D-45C7-BBF7-6AD8C1BF8AC2}">
      <dgm:prSet/>
      <dgm:spPr/>
      <dgm:t>
        <a:bodyPr/>
        <a:lstStyle/>
        <a:p>
          <a:endParaRPr lang="ru-RU"/>
        </a:p>
      </dgm:t>
    </dgm:pt>
    <dgm:pt modelId="{FAC19FF8-24AA-41CA-B3A1-EEA324155231}" type="sibTrans" cxnId="{E22CF62B-B89D-45C7-BBF7-6AD8C1BF8AC2}">
      <dgm:prSet/>
      <dgm:spPr/>
      <dgm:t>
        <a:bodyPr/>
        <a:lstStyle/>
        <a:p>
          <a:endParaRPr lang="ru-RU"/>
        </a:p>
      </dgm:t>
    </dgm:pt>
    <dgm:pt modelId="{448B697D-4DFD-430B-A34A-6D713DAAF563}" type="pres">
      <dgm:prSet presAssocID="{AE314B07-34F5-4C7C-A8D4-2DC5DE6C84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FFCAAD-B846-40F5-B8AB-EF9A2E21C739}" type="pres">
      <dgm:prSet presAssocID="{BA3E4B43-9156-451E-B148-28F2458477B8}" presName="parentText" presStyleLbl="node1" presStyleIdx="0" presStyleCnt="1" custScaleY="308605" custLinFactNeighborY="35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ACB0E8-FA49-410D-A0ED-C48AC30DC1FA}" type="presOf" srcId="{BA3E4B43-9156-451E-B148-28F2458477B8}" destId="{D5FFCAAD-B846-40F5-B8AB-EF9A2E21C739}" srcOrd="0" destOrd="0" presId="urn:microsoft.com/office/officeart/2005/8/layout/vList2"/>
    <dgm:cxn modelId="{E22CF62B-B89D-45C7-BBF7-6AD8C1BF8AC2}" srcId="{AE314B07-34F5-4C7C-A8D4-2DC5DE6C842D}" destId="{BA3E4B43-9156-451E-B148-28F2458477B8}" srcOrd="0" destOrd="0" parTransId="{42642904-EF86-4171-A118-335973B2E4BB}" sibTransId="{FAC19FF8-24AA-41CA-B3A1-EEA324155231}"/>
    <dgm:cxn modelId="{7395CA33-1A33-4FE5-9EDA-A500F985481A}" type="presOf" srcId="{AE314B07-34F5-4C7C-A8D4-2DC5DE6C842D}" destId="{448B697D-4DFD-430B-A34A-6D713DAAF563}" srcOrd="0" destOrd="0" presId="urn:microsoft.com/office/officeart/2005/8/layout/vList2"/>
    <dgm:cxn modelId="{B5D7B304-789F-4ADF-A283-1E06AE85219A}" type="presParOf" srcId="{448B697D-4DFD-430B-A34A-6D713DAAF563}" destId="{D5FFCAAD-B846-40F5-B8AB-EF9A2E21C7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Премия Президента Российской Федерации </a:t>
          </a:r>
        </a:p>
        <a:p>
          <a:r>
            <a:rPr lang="ru-RU" sz="1800" b="1" i="0" dirty="0" smtClean="0"/>
            <a:t>в области науки и инноваций для молодых ученых</a:t>
          </a:r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3638" custLinFactNeighborY="-2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314B07-34F5-4C7C-A8D4-2DC5DE6C842D}" type="doc">
      <dgm:prSet loTypeId="urn:microsoft.com/office/officeart/2005/8/layout/vList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A3E4B43-9156-451E-B148-28F2458477B8}">
      <dgm:prSet custT="1"/>
      <dgm:spPr/>
      <dgm:t>
        <a:bodyPr/>
        <a:lstStyle/>
        <a:p>
          <a:pPr algn="l"/>
          <a:endParaRPr lang="ru-RU" sz="1200" b="1" i="0" dirty="0" smtClean="0">
            <a:solidFill>
              <a:srgbClr val="FF0000"/>
            </a:solidFill>
          </a:endParaRPr>
        </a:p>
        <a:p>
          <a:pPr algn="l"/>
          <a:r>
            <a:rPr lang="ru-RU" sz="1200" b="1" i="0" dirty="0" smtClean="0">
              <a:solidFill>
                <a:srgbClr val="FF0000"/>
              </a:solidFill>
            </a:rPr>
            <a:t>Прием заявок : </a:t>
          </a:r>
          <a:r>
            <a:rPr lang="ru-RU" sz="1200" b="1" i="0" dirty="0" smtClean="0">
              <a:solidFill>
                <a:schemeClr val="tx2"/>
              </a:solidFill>
            </a:rPr>
            <a:t>до 15 октября текущего года.</a:t>
          </a:r>
        </a:p>
        <a:p>
          <a:pPr algn="l"/>
          <a:r>
            <a:rPr lang="ru-RU" sz="1200" b="1" i="0" dirty="0" smtClean="0">
              <a:solidFill>
                <a:srgbClr val="FF0000"/>
              </a:solidFill>
            </a:rPr>
            <a:t>Основные условия участия:</a:t>
          </a:r>
        </a:p>
        <a:p>
          <a:pPr algn="l"/>
          <a:r>
            <a:rPr lang="ru-RU" sz="1200" b="1" i="0" dirty="0" smtClean="0">
              <a:solidFill>
                <a:schemeClr val="tx2"/>
              </a:solidFill>
            </a:rPr>
            <a:t>– возраст – до 35 лет включительно на дату выдвижения;</a:t>
          </a:r>
        </a:p>
        <a:p>
          <a:pPr algn="l"/>
          <a:r>
            <a:rPr lang="ru-RU" sz="1200" b="1" i="0" dirty="0" smtClean="0">
              <a:solidFill>
                <a:schemeClr val="tx2"/>
              </a:solidFill>
            </a:rPr>
            <a:t>– состав участников – один человек или коллектив до трех человек;</a:t>
          </a:r>
        </a:p>
        <a:p>
          <a:pPr algn="l"/>
          <a:r>
            <a:rPr lang="ru-RU" sz="1200" b="1" i="0" dirty="0" smtClean="0">
              <a:solidFill>
                <a:schemeClr val="tx2"/>
              </a:solidFill>
            </a:rPr>
            <a:t>– размер премии – 5 млн. руб. каждому лауреату или авторскому коллективу.</a:t>
          </a:r>
        </a:p>
        <a:p>
          <a:pPr algn="l"/>
          <a:endParaRPr lang="ru-RU" sz="1400" b="1" dirty="0">
            <a:solidFill>
              <a:schemeClr val="tx2"/>
            </a:solidFill>
            <a:latin typeface="Montserrat"/>
          </a:endParaRPr>
        </a:p>
      </dgm:t>
    </dgm:pt>
    <dgm:pt modelId="{42642904-EF86-4171-A118-335973B2E4BB}" type="parTrans" cxnId="{E22CF62B-B89D-45C7-BBF7-6AD8C1BF8AC2}">
      <dgm:prSet/>
      <dgm:spPr/>
      <dgm:t>
        <a:bodyPr/>
        <a:lstStyle/>
        <a:p>
          <a:endParaRPr lang="ru-RU"/>
        </a:p>
      </dgm:t>
    </dgm:pt>
    <dgm:pt modelId="{FAC19FF8-24AA-41CA-B3A1-EEA324155231}" type="sibTrans" cxnId="{E22CF62B-B89D-45C7-BBF7-6AD8C1BF8AC2}">
      <dgm:prSet/>
      <dgm:spPr/>
      <dgm:t>
        <a:bodyPr/>
        <a:lstStyle/>
        <a:p>
          <a:endParaRPr lang="ru-RU"/>
        </a:p>
      </dgm:t>
    </dgm:pt>
    <dgm:pt modelId="{448B697D-4DFD-430B-A34A-6D713DAAF563}" type="pres">
      <dgm:prSet presAssocID="{AE314B07-34F5-4C7C-A8D4-2DC5DE6C84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FFCAAD-B846-40F5-B8AB-EF9A2E21C739}" type="pres">
      <dgm:prSet presAssocID="{BA3E4B43-9156-451E-B148-28F2458477B8}" presName="parentText" presStyleLbl="node1" presStyleIdx="0" presStyleCnt="1" custScaleX="99720" custScaleY="312411" custLinFactNeighborX="280" custLinFactNeighborY="-362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ACB0E8-FA49-410D-A0ED-C48AC30DC1FA}" type="presOf" srcId="{BA3E4B43-9156-451E-B148-28F2458477B8}" destId="{D5FFCAAD-B846-40F5-B8AB-EF9A2E21C739}" srcOrd="0" destOrd="0" presId="urn:microsoft.com/office/officeart/2005/8/layout/vList2"/>
    <dgm:cxn modelId="{E22CF62B-B89D-45C7-BBF7-6AD8C1BF8AC2}" srcId="{AE314B07-34F5-4C7C-A8D4-2DC5DE6C842D}" destId="{BA3E4B43-9156-451E-B148-28F2458477B8}" srcOrd="0" destOrd="0" parTransId="{42642904-EF86-4171-A118-335973B2E4BB}" sibTransId="{FAC19FF8-24AA-41CA-B3A1-EEA324155231}"/>
    <dgm:cxn modelId="{7395CA33-1A33-4FE5-9EDA-A500F985481A}" type="presOf" srcId="{AE314B07-34F5-4C7C-A8D4-2DC5DE6C842D}" destId="{448B697D-4DFD-430B-A34A-6D713DAAF563}" srcOrd="0" destOrd="0" presId="urn:microsoft.com/office/officeart/2005/8/layout/vList2"/>
    <dgm:cxn modelId="{B5D7B304-789F-4ADF-A283-1E06AE85219A}" type="presParOf" srcId="{448B697D-4DFD-430B-A34A-6D713DAAF563}" destId="{D5FFCAAD-B846-40F5-B8AB-EF9A2E21C7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2 сезон </a:t>
          </a:r>
          <a:r>
            <a:rPr lang="ru-RU" sz="1800" b="1" i="0" dirty="0" err="1" smtClean="0"/>
            <a:t>Росмолодёжь</a:t>
          </a:r>
          <a:r>
            <a:rPr lang="ru-RU" sz="1800" b="1" i="0" dirty="0" smtClean="0"/>
            <a:t>. Гранты</a:t>
          </a:r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3638" custLinFactNeighborY="-2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Международный конкурс по искусственному интеллекту для детей и молодежи в сфере искусственного интеллекта</a:t>
          </a:r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3638" custLinFactNeighborY="-2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Научная конференция «Международный молодежный генетический форум (ММГФ — 2026)»</a:t>
          </a:r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3638" custLinFactNeighborY="-2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Всероссийская научная конференция «Единство народов России в русской философской мысли»</a:t>
          </a:r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3638" custLinFactNeighborY="-2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Всероссийский форум молодых исследователей «Дизайн и искусство - стратегия проектной культуры 21 века» (ДИСК-2026)</a:t>
          </a:r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3638" custLinFactNeighborY="-2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cap="all" dirty="0" smtClean="0"/>
            <a:t>IV Всероссийский конкурс «Изобретатель года»</a:t>
          </a:r>
          <a:endParaRPr lang="ru-RU" sz="1800" b="1" i="0" dirty="0" smtClean="0"/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513" custLinFactNeighborY="-3322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BCC256-A00E-48AB-9AD7-AB4D23B1DB5E}">
      <dgm:prSet/>
      <dgm:spPr/>
      <dgm:t>
        <a:bodyPr/>
        <a:lstStyle/>
        <a:p>
          <a:r>
            <a:rPr lang="ru-RU" dirty="0" smtClean="0"/>
            <a:t>КОНКУРС АРТ-ПОСТЕРОВ НА НАУЧНУЮ ТЕМАТИКУ «НАУЧАРТ»</a:t>
          </a:r>
          <a:endParaRPr lang="ru-RU" dirty="0"/>
        </a:p>
      </dgm:t>
    </dgm:pt>
    <dgm:pt modelId="{502B93D1-B4A1-4BCE-8C15-FD17C59B823E}" type="parTrans" cxnId="{2AD530FC-DEE2-47FD-866B-B22E0617A7CA}">
      <dgm:prSet/>
      <dgm:spPr/>
      <dgm:t>
        <a:bodyPr/>
        <a:lstStyle/>
        <a:p>
          <a:endParaRPr lang="ru-RU"/>
        </a:p>
      </dgm:t>
    </dgm:pt>
    <dgm:pt modelId="{A44523C6-2188-4786-BC58-AE291832B7BE}" type="sibTrans" cxnId="{2AD530FC-DEE2-47FD-866B-B22E0617A7CA}">
      <dgm:prSet/>
      <dgm:spPr/>
      <dgm:t>
        <a:bodyPr/>
        <a:lstStyle/>
        <a:p>
          <a:endParaRPr lang="ru-RU"/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5B8E16-F7E9-4405-8317-A5B3E54FC9A4}" type="pres">
      <dgm:prSet presAssocID="{F3BCC256-A00E-48AB-9AD7-AB4D23B1DB5E}" presName="linNode" presStyleCnt="0"/>
      <dgm:spPr/>
    </dgm:pt>
    <dgm:pt modelId="{81ADBB3A-E54B-4C07-B668-CBFA4F0C5474}" type="pres">
      <dgm:prSet presAssocID="{F3BCC256-A00E-48AB-9AD7-AB4D23B1DB5E}" presName="parentText" presStyleLbl="node1" presStyleIdx="0" presStyleCnt="1" custScaleX="274728" custLinFactNeighborX="-2012" custLinFactNeighborY="327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D530FC-DEE2-47FD-866B-B22E0617A7CA}" srcId="{00CB3EDB-764C-4536-94EA-1E4B547E1445}" destId="{F3BCC256-A00E-48AB-9AD7-AB4D23B1DB5E}" srcOrd="0" destOrd="0" parTransId="{502B93D1-B4A1-4BCE-8C15-FD17C59B823E}" sibTransId="{A44523C6-2188-4786-BC58-AE291832B7BE}"/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7AD9807-779C-4793-8FD0-9F04F89329EC}" type="presOf" srcId="{F3BCC256-A00E-48AB-9AD7-AB4D23B1DB5E}" destId="{81ADBB3A-E54B-4C07-B668-CBFA4F0C5474}" srcOrd="0" destOrd="0" presId="urn:microsoft.com/office/officeart/2005/8/layout/vList5"/>
    <dgm:cxn modelId="{92898E29-5BAA-4BEC-8775-9D79AE357D2C}" type="presParOf" srcId="{E7EAF65A-DCB9-4DF3-976F-B98746CEAC8E}" destId="{865B8E16-F7E9-4405-8317-A5B3E54FC9A4}" srcOrd="0" destOrd="0" presId="urn:microsoft.com/office/officeart/2005/8/layout/vList5"/>
    <dgm:cxn modelId="{D7F8FE04-CFDA-4FD4-A7F5-408D3655EF59}" type="presParOf" srcId="{865B8E16-F7E9-4405-8317-A5B3E54FC9A4}" destId="{81ADBB3A-E54B-4C07-B668-CBFA4F0C547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Конкурс научно-исследовательских работ </a:t>
          </a:r>
        </a:p>
        <a:p>
          <a:r>
            <a:rPr lang="ru-RU" sz="1800" b="1" i="0" dirty="0" smtClean="0"/>
            <a:t>«Российская идентичность»</a:t>
          </a:r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-136" custLinFactNeighborY="66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15F571-EF13-449A-9AFF-48E0390A7F59}">
      <dgm:prSet/>
      <dgm:spPr/>
      <dgm:t>
        <a:bodyPr/>
        <a:lstStyle/>
        <a:p>
          <a:r>
            <a:rPr lang="ru-RU" b="1" dirty="0" smtClean="0"/>
            <a:t>ПРЕМИЯ РУССКОГО ГЕОГРАФИЧЕСКОГО ОБЩЕСТВА — 2026</a:t>
          </a:r>
          <a:endParaRPr lang="ru-RU" dirty="0"/>
        </a:p>
      </dgm:t>
    </dgm:pt>
    <dgm:pt modelId="{7645A7A4-C5D1-4508-B808-EFD46C67BBE7}" type="parTrans" cxnId="{065C362D-0CC2-4D2D-939E-5AD81FC91602}">
      <dgm:prSet/>
      <dgm:spPr/>
      <dgm:t>
        <a:bodyPr/>
        <a:lstStyle/>
        <a:p>
          <a:endParaRPr lang="ru-RU"/>
        </a:p>
      </dgm:t>
    </dgm:pt>
    <dgm:pt modelId="{E8C7151D-5EA8-4D42-BCFA-9F7D2F6FF7AF}" type="sibTrans" cxnId="{065C362D-0CC2-4D2D-939E-5AD81FC91602}">
      <dgm:prSet/>
      <dgm:spPr/>
      <dgm:t>
        <a:bodyPr/>
        <a:lstStyle/>
        <a:p>
          <a:endParaRPr lang="ru-RU"/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B158BA-6C3B-401C-BA16-0DCED41C4CAE}" type="pres">
      <dgm:prSet presAssocID="{2215F571-EF13-449A-9AFF-48E0390A7F59}" presName="linNode" presStyleCnt="0"/>
      <dgm:spPr/>
    </dgm:pt>
    <dgm:pt modelId="{6B0C3BD1-E542-40D5-9A93-86C399C32A02}" type="pres">
      <dgm:prSet presAssocID="{2215F571-EF13-449A-9AFF-48E0390A7F59}" presName="parentText" presStyleLbl="node1" presStyleIdx="0" presStyleCnt="1" custScaleX="27765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5C362D-0CC2-4D2D-939E-5AD81FC91602}" srcId="{00CB3EDB-764C-4536-94EA-1E4B547E1445}" destId="{2215F571-EF13-449A-9AFF-48E0390A7F59}" srcOrd="0" destOrd="0" parTransId="{7645A7A4-C5D1-4508-B808-EFD46C67BBE7}" sibTransId="{E8C7151D-5EA8-4D42-BCFA-9F7D2F6FF7AF}"/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15E9508-C74C-44C0-97FE-CC7CCCFCDC0A}" type="presOf" srcId="{2215F571-EF13-449A-9AFF-48E0390A7F59}" destId="{6B0C3BD1-E542-40D5-9A93-86C399C32A02}" srcOrd="0" destOrd="0" presId="urn:microsoft.com/office/officeart/2005/8/layout/vList5"/>
    <dgm:cxn modelId="{8DB97BC4-9651-4673-89C3-AE4AEFC03122}" type="presParOf" srcId="{E7EAF65A-DCB9-4DF3-976F-B98746CEAC8E}" destId="{93B158BA-6C3B-401C-BA16-0DCED41C4CAE}" srcOrd="0" destOrd="0" presId="urn:microsoft.com/office/officeart/2005/8/layout/vList5"/>
    <dgm:cxn modelId="{E26D8DF2-E7FB-478D-9203-822F78ABC67D}" type="presParOf" srcId="{93B158BA-6C3B-401C-BA16-0DCED41C4CAE}" destId="{6B0C3BD1-E542-40D5-9A93-86C399C32A0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0" i="0" dirty="0" smtClean="0"/>
            <a:t>Международная научно-практическая конференция студентов, аспирантов и молодых ученых «Эволюция права - 2026»</a:t>
          </a:r>
          <a:endParaRPr lang="ru-RU" sz="1800" b="1" i="0" dirty="0" smtClean="0"/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-136" custLinFactNeighborY="66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0" i="0" dirty="0" smtClean="0"/>
            <a:t>Всероссийская молодёжная научно-техническая конференция «Комплексное освоение Арктики и Северного морского пути: технологии и человек» </a:t>
          </a:r>
          <a:endParaRPr lang="ru-RU" sz="1800" b="1" i="0" dirty="0" smtClean="0"/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-136" custLinFactNeighborY="66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0" i="0" dirty="0" smtClean="0"/>
            <a:t>III Всероссийская конференция Нижегородского фестиваля науки </a:t>
          </a:r>
          <a:endParaRPr lang="ru-RU" sz="1800" b="1" i="0" dirty="0" smtClean="0"/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-136" custLinFactNeighborY="66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Школа-конференция по актуальным исследованиям </a:t>
          </a:r>
          <a:r>
            <a:rPr lang="ru-RU" sz="1800" b="1" i="0" dirty="0" err="1" smtClean="0"/>
            <a:t>микропластика</a:t>
          </a:r>
          <a:r>
            <a:rPr lang="ru-RU" sz="1800" b="0" i="0" dirty="0" smtClean="0"/>
            <a:t> </a:t>
          </a:r>
          <a:endParaRPr lang="ru-RU" sz="1800" b="1" i="0" dirty="0" smtClean="0"/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-136" custLinFactNeighborY="66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800" b="1" i="0" dirty="0" smtClean="0"/>
            <a:t>II Съезд советов молодых ученых и студенческих научных обществ Северо-Западного федерального округа</a:t>
          </a:r>
          <a:r>
            <a:rPr lang="ru-RU" sz="1800" b="0" i="0" dirty="0" smtClean="0"/>
            <a:t> </a:t>
          </a:r>
          <a:endParaRPr lang="ru-RU" sz="1800" b="1" i="0" dirty="0" smtClean="0"/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-136" custLinFactNeighborY="66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600" b="1" dirty="0" smtClean="0"/>
            <a:t>Грант по поддержке ученых и преподавателей, осуществляющих научно-педагогическую деятельность по образовательным программам среднего профессионального и высшего образования в области русского языка и литературы</a:t>
          </a:r>
          <a:endParaRPr lang="ru-RU" sz="1600" b="1" i="0" dirty="0" smtClean="0"/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3638" custLinFactNeighborY="-2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0CB3EDB-764C-4536-94EA-1E4B547E144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2CA78-6FDE-4668-8F8F-5652B6F17801}">
      <dgm:prSet custT="1"/>
      <dgm:spPr/>
      <dgm:t>
        <a:bodyPr/>
        <a:lstStyle/>
        <a:p>
          <a:r>
            <a:rPr lang="ru-RU" sz="1600" b="1" i="0" dirty="0" smtClean="0"/>
            <a:t>Анализ текущего состояния и перспектив развития научно-исследовательской деятельности в системе СПО (проведение опроса)</a:t>
          </a:r>
        </a:p>
      </dgm:t>
    </dgm:pt>
    <dgm:pt modelId="{D95C0FD2-3696-4359-9069-970834A5E4A8}" type="par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A928D717-9033-432B-88DA-FBD5144250EE}" type="sibTrans" cxnId="{2AE5A6EA-AA42-44ED-B5A5-327C17918069}">
      <dgm:prSet/>
      <dgm:spPr/>
      <dgm:t>
        <a:bodyPr/>
        <a:lstStyle/>
        <a:p>
          <a:endParaRPr lang="ru-RU" sz="16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Montserrat"/>
          </a:endParaRPr>
        </a:p>
      </dgm:t>
    </dgm:pt>
    <dgm:pt modelId="{E7EAF65A-DCB9-4DF3-976F-B98746CEAC8E}" type="pres">
      <dgm:prSet presAssocID="{00CB3EDB-764C-4536-94EA-1E4B547E14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BD79A7-0C52-4C70-91EA-D0F01182375A}" type="pres">
      <dgm:prSet presAssocID="{DF52CA78-6FDE-4668-8F8F-5652B6F17801}" presName="linNode" presStyleCnt="0"/>
      <dgm:spPr/>
    </dgm:pt>
    <dgm:pt modelId="{2257D027-F4C3-4793-BE8B-6A808620EA6A}" type="pres">
      <dgm:prSet presAssocID="{DF52CA78-6FDE-4668-8F8F-5652B6F17801}" presName="parentText" presStyleLbl="node1" presStyleIdx="0" presStyleCnt="1" custScaleX="277778" custLinFactNeighborX="3638" custLinFactNeighborY="-2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18F522-D328-4BC2-AF7E-74CAB14ADB40}" type="presOf" srcId="{00CB3EDB-764C-4536-94EA-1E4B547E1445}" destId="{E7EAF65A-DCB9-4DF3-976F-B98746CEAC8E}" srcOrd="0" destOrd="0" presId="urn:microsoft.com/office/officeart/2005/8/layout/vList5"/>
    <dgm:cxn modelId="{2AE5A6EA-AA42-44ED-B5A5-327C17918069}" srcId="{00CB3EDB-764C-4536-94EA-1E4B547E1445}" destId="{DF52CA78-6FDE-4668-8F8F-5652B6F17801}" srcOrd="0" destOrd="0" parTransId="{D95C0FD2-3696-4359-9069-970834A5E4A8}" sibTransId="{A928D717-9033-432B-88DA-FBD5144250EE}"/>
    <dgm:cxn modelId="{17492734-F8DB-4028-8011-DAC67D6B3413}" type="presOf" srcId="{DF52CA78-6FDE-4668-8F8F-5652B6F17801}" destId="{2257D027-F4C3-4793-BE8B-6A808620EA6A}" srcOrd="0" destOrd="0" presId="urn:microsoft.com/office/officeart/2005/8/layout/vList5"/>
    <dgm:cxn modelId="{2DA9F8E4-37D8-45BC-A4C6-8B376A18416B}" type="presParOf" srcId="{E7EAF65A-DCB9-4DF3-976F-B98746CEAC8E}" destId="{2FBD79A7-0C52-4C70-91EA-D0F01182375A}" srcOrd="0" destOrd="0" presId="urn:microsoft.com/office/officeart/2005/8/layout/vList5"/>
    <dgm:cxn modelId="{060AA022-7D05-4F80-87E3-AB15DE725934}" type="presParOf" srcId="{2FBD79A7-0C52-4C70-91EA-D0F01182375A}" destId="{2257D027-F4C3-4793-BE8B-6A808620EA6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7906" y="0"/>
          <a:ext cx="8095221" cy="7329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Бесплатные зарубежные стажировки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Грант имени В.В. Жириновского </a:t>
          </a:r>
        </a:p>
      </dsp:txBody>
      <dsp:txXfrm>
        <a:off x="43686" y="35780"/>
        <a:ext cx="8023661" cy="661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FCAAD-B846-40F5-B8AB-EF9A2E21C739}">
      <dsp:nvSpPr>
        <dsp:cNvPr id="0" name=""/>
        <dsp:cNvSpPr/>
      </dsp:nvSpPr>
      <dsp:spPr>
        <a:xfrm>
          <a:off x="0" y="3361"/>
          <a:ext cx="4195921" cy="34386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rgbClr val="FF0000"/>
              </a:solidFill>
            </a:rPr>
            <a:t>Прием заявок : </a:t>
          </a:r>
          <a:r>
            <a:rPr lang="ru-RU" sz="1200" b="1" i="0" kern="1200" dirty="0" smtClean="0">
              <a:solidFill>
                <a:schemeClr val="tx2"/>
              </a:solidFill>
            </a:rPr>
            <a:t>до 2 сентября текущего года.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rgbClr val="FF0000"/>
              </a:solidFill>
            </a:rPr>
            <a:t>Участвовать в конкурсе могут студенты: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очное обучение по программам </a:t>
          </a:r>
          <a:r>
            <a:rPr lang="ru-RU" sz="1200" b="1" i="0" kern="1200" dirty="0" err="1" smtClean="0">
              <a:solidFill>
                <a:schemeClr val="tx2"/>
              </a:solidFill>
            </a:rPr>
            <a:t>бакалавриата</a:t>
          </a:r>
          <a:r>
            <a:rPr lang="ru-RU" sz="1200" b="1" i="0" kern="1200" dirty="0" smtClean="0">
              <a:solidFill>
                <a:schemeClr val="tx2"/>
              </a:solidFill>
            </a:rPr>
            <a:t>  направления подготовки «Востоковедение и африканистика»;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успешное завершение не менее 4 семестров;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возраст – до 35 лет;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гражданство Российской Федерации.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rgbClr val="FF0000"/>
              </a:solidFill>
            </a:rPr>
            <a:t>и преподаватели: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стаж преподавания на образовательных программах по направлению Востоковедение и африканистика» – не менее 1 года;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возраст – до 35 лет без ученой степени или до 40 лет с ученой степенью;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гражданство Российской Федерации.</a:t>
          </a:r>
          <a:endParaRPr lang="ru-RU" sz="1200" b="1" i="0" kern="1200" dirty="0" smtClean="0">
            <a:solidFill>
              <a:srgbClr val="FF0000"/>
            </a:solidFill>
          </a:endParaRPr>
        </a:p>
      </dsp:txBody>
      <dsp:txXfrm>
        <a:off x="167860" y="171221"/>
        <a:ext cx="3860201" cy="31029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7906" y="0"/>
          <a:ext cx="8095221" cy="7329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Премия Президента Российской Федерации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в области науки и инноваций для молодых ученых</a:t>
          </a:r>
        </a:p>
      </dsp:txBody>
      <dsp:txXfrm>
        <a:off x="43686" y="35780"/>
        <a:ext cx="8023661" cy="661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FCAAD-B846-40F5-B8AB-EF9A2E21C739}">
      <dsp:nvSpPr>
        <dsp:cNvPr id="0" name=""/>
        <dsp:cNvSpPr/>
      </dsp:nvSpPr>
      <dsp:spPr>
        <a:xfrm>
          <a:off x="23028" y="0"/>
          <a:ext cx="4097896" cy="21712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0" kern="1200" dirty="0" smtClean="0">
            <a:solidFill>
              <a:srgbClr val="FF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rgbClr val="FF0000"/>
              </a:solidFill>
            </a:rPr>
            <a:t>Прием заявок : </a:t>
          </a:r>
          <a:r>
            <a:rPr lang="ru-RU" sz="1200" b="1" i="0" kern="1200" dirty="0" smtClean="0">
              <a:solidFill>
                <a:schemeClr val="tx2"/>
              </a:solidFill>
            </a:rPr>
            <a:t>до 15 октября текущего года.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rgbClr val="FF0000"/>
              </a:solidFill>
            </a:rPr>
            <a:t>Основные условия участия: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возраст – до 35 лет включительно на дату выдвижения;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состав участников – один человек или коллектив до трех человек;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chemeClr val="tx2"/>
              </a:solidFill>
            </a:rPr>
            <a:t>– размер премии – 5 млн. руб. каждому лауреату или авторскому коллективу.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tx2"/>
            </a:solidFill>
            <a:latin typeface="Montserrat"/>
          </a:endParaRPr>
        </a:p>
      </dsp:txBody>
      <dsp:txXfrm>
        <a:off x="129019" y="105991"/>
        <a:ext cx="3885914" cy="19592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7906" y="0"/>
          <a:ext cx="8095221" cy="3933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2 сезон </a:t>
          </a:r>
          <a:r>
            <a:rPr lang="ru-RU" sz="1800" b="1" i="0" kern="1200" dirty="0" err="1" smtClean="0"/>
            <a:t>Росмолодёжь</a:t>
          </a:r>
          <a:r>
            <a:rPr lang="ru-RU" sz="1800" b="1" i="0" kern="1200" dirty="0" smtClean="0"/>
            <a:t>. Гранты</a:t>
          </a:r>
        </a:p>
      </dsp:txBody>
      <dsp:txXfrm>
        <a:off x="27107" y="19201"/>
        <a:ext cx="8056819" cy="3549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7906" y="0"/>
          <a:ext cx="8095221" cy="6181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Международный конкурс по искусственному интеллекту для детей и молодежи в сфере искусственного интеллекта</a:t>
          </a:r>
        </a:p>
      </dsp:txBody>
      <dsp:txXfrm>
        <a:off x="38079" y="30173"/>
        <a:ext cx="8034875" cy="5577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7906" y="0"/>
          <a:ext cx="8095221" cy="6181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Научная конференция «Международный молодежный генетический форум (ММГФ — 2026)»</a:t>
          </a:r>
        </a:p>
      </dsp:txBody>
      <dsp:txXfrm>
        <a:off x="38079" y="30173"/>
        <a:ext cx="8034875" cy="5577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7906" y="0"/>
          <a:ext cx="8095221" cy="6181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Всероссийская научная конференция «Единство народов России в русской философской мысли»</a:t>
          </a:r>
        </a:p>
      </dsp:txBody>
      <dsp:txXfrm>
        <a:off x="38079" y="30173"/>
        <a:ext cx="8034875" cy="55775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7906" y="0"/>
          <a:ext cx="8095221" cy="6181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Всероссийский форум молодых исследователей «Дизайн и искусство - стратегия проектной культуры 21 века» (ДИСК-2026)</a:t>
          </a:r>
        </a:p>
      </dsp:txBody>
      <dsp:txXfrm>
        <a:off x="38079" y="30173"/>
        <a:ext cx="8034875" cy="55775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7906" y="0"/>
          <a:ext cx="8095221" cy="53156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all" dirty="0" smtClean="0"/>
            <a:t>IV Всероссийский конкурс «Изобретатель года»</a:t>
          </a:r>
          <a:endParaRPr lang="ru-RU" sz="1800" b="1" i="0" kern="1200" dirty="0" smtClean="0"/>
        </a:p>
      </dsp:txBody>
      <dsp:txXfrm>
        <a:off x="33855" y="25949"/>
        <a:ext cx="8043323" cy="47967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DBB3A-E54B-4C07-B668-CBFA4F0C5474}">
      <dsp:nvSpPr>
        <dsp:cNvPr id="0" name=""/>
        <dsp:cNvSpPr/>
      </dsp:nvSpPr>
      <dsp:spPr>
        <a:xfrm>
          <a:off x="0" y="0"/>
          <a:ext cx="8014162" cy="4883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КОНКУРС АРТ-ПОСТЕРОВ НА НАУЧНУЮ ТЕМАТИКУ «НАУЧАРТ»</a:t>
          </a:r>
          <a:endParaRPr lang="ru-RU" sz="1900" kern="1200" dirty="0"/>
        </a:p>
      </dsp:txBody>
      <dsp:txXfrm>
        <a:off x="23837" y="23837"/>
        <a:ext cx="7966488" cy="44062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0" y="558"/>
          <a:ext cx="8095221" cy="5714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Конкурс научно-исследовательских работ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«Российская идентичность»</a:t>
          </a:r>
        </a:p>
      </dsp:txBody>
      <dsp:txXfrm>
        <a:off x="27895" y="28453"/>
        <a:ext cx="8039431" cy="51565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C3BD1-E542-40D5-9A93-86C399C32A02}">
      <dsp:nvSpPr>
        <dsp:cNvPr id="0" name=""/>
        <dsp:cNvSpPr/>
      </dsp:nvSpPr>
      <dsp:spPr>
        <a:xfrm>
          <a:off x="1755" y="0"/>
          <a:ext cx="8136964" cy="5720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ПРЕМИЯ РУССКОГО ГЕОГРАФИЧЕСКОГО ОБЩЕСТВА — 2026</a:t>
          </a:r>
          <a:endParaRPr lang="ru-RU" sz="2000" kern="1200" dirty="0"/>
        </a:p>
      </dsp:txBody>
      <dsp:txXfrm>
        <a:off x="29678" y="27923"/>
        <a:ext cx="8081118" cy="51615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0" y="558"/>
          <a:ext cx="8095221" cy="57144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Международная научно-практическая конференция студентов, аспирантов и молодых ученых «Эволюция права - 2026»</a:t>
          </a:r>
          <a:endParaRPr lang="ru-RU" sz="1800" b="1" i="0" kern="1200" dirty="0" smtClean="0"/>
        </a:p>
      </dsp:txBody>
      <dsp:txXfrm>
        <a:off x="27895" y="28453"/>
        <a:ext cx="8039431" cy="51565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7D027-F4C3-4793-BE8B-6A808620EA6A}">
      <dsp:nvSpPr>
        <dsp:cNvPr id="0" name=""/>
        <dsp:cNvSpPr/>
      </dsp:nvSpPr>
      <dsp:spPr>
        <a:xfrm>
          <a:off x="0" y="0"/>
          <a:ext cx="8095221" cy="9245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Всероссийская молодёжная научно-техническая конференция «Комплексное освоение Арктики и Северного морского пути: технологии и человек» </a:t>
          </a:r>
          <a:endParaRPr lang="ru-RU" sz="1800" b="1" i="0" kern="1200" dirty="0" smtClean="0"/>
        </a:p>
      </dsp:txBody>
      <dsp:txXfrm>
        <a:off x="45134" y="45134"/>
        <a:ext cx="8004953" cy="83430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B7506-1D25-4DB4-BD59-BC754A1E0B20}" type="datetimeFigureOut">
              <a:rPr lang="ru-RU" smtClean="0"/>
              <a:t>25.08.2026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463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65888"/>
            <a:ext cx="4306888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9275" y="6465888"/>
            <a:ext cx="430847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C2479-3016-464F-89BB-414ECFA9842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12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C2479-3016-464F-89BB-414ECFA9842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9071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1597821"/>
            <a:ext cx="7772400" cy="1102519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FD79353-59B3-41D4-A1A9-DC36E0CFDD13}" type="datetime1">
              <a:rPr lang="ru-RU"/>
              <a:t>25.08.2026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837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2A0A5D-9805-43FA-9255-6400C57A3AC5}" type="datetime1">
              <a:rPr lang="ru-RU"/>
              <a:t>25.08.2026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36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15774A-4755-4C13-96F3-4FC371D4284E}" type="datetime1">
              <a:rPr lang="ru-RU"/>
              <a:t>25.08.2026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377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ABD3466-641E-44E7-9A05-B89B6B0207ED}" type="datetime1">
              <a:rPr lang="ru-RU"/>
              <a:t>25.08.2026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B4EFC2D-38A6-4D8B-8B37-4B7EC6CF721F}" type="datetime1">
              <a:rPr lang="ru-RU"/>
              <a:t>25.08.2026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41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AE3D3D-E080-4E59-8BE3-528D038019C5}" type="datetime1">
              <a:rPr lang="ru-RU"/>
              <a:t>25.08.2026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2011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E10920C-B0CF-4CB3-A3D4-8DD2C3948F8A}" type="datetime1">
              <a:rPr lang="ru-RU"/>
              <a:t>25.08.2026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343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04790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67A621-1EA3-4D43-B93C-E3EAB5876F0E}" type="datetime1">
              <a:rPr lang="ru-RU"/>
              <a:t>25.08.2026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294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1F271C5-520E-4302-A0B1-440D127E6EE5}" type="datetime1">
              <a:rPr lang="ru-RU"/>
              <a:t>25.08.2026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4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88692BE-808A-414F-AD5F-AEE5D3A9CEA8}" type="datetime1">
              <a:rPr lang="ru-RU"/>
              <a:t>25.08.2026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91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05979"/>
            <a:ext cx="2057400" cy="4388644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05979"/>
            <a:ext cx="6019800" cy="4388644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5E358C6-E46C-428F-ABEE-3593A2D07975}" type="datetime1">
              <a:rPr lang="ru-RU"/>
              <a:t>25.08.2026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8751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Сини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 bwMode="auto">
          <a:xfrm>
            <a:off x="1" y="-14760"/>
            <a:ext cx="9143999" cy="5158259"/>
          </a:xfrm>
          <a:prstGeom prst="rect">
            <a:avLst/>
          </a:prstGeom>
          <a:solidFill>
            <a:srgbClr val="0B79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350" dirty="0"/>
          </a:p>
        </p:txBody>
      </p:sp>
      <p:grpSp>
        <p:nvGrpSpPr>
          <p:cNvPr id="13" name="Группа 12"/>
          <p:cNvGrpSpPr/>
          <p:nvPr userDrawn="1"/>
        </p:nvGrpSpPr>
        <p:grpSpPr bwMode="auto">
          <a:xfrm>
            <a:off x="0" y="-1400175"/>
            <a:ext cx="11944911" cy="8258300"/>
            <a:chOff x="0" y="-1866900"/>
            <a:chExt cx="15926548" cy="11011066"/>
          </a:xfrm>
          <a:solidFill>
            <a:schemeClr val="bg1">
              <a:alpha val="5000"/>
            </a:schemeClr>
          </a:solidFill>
        </p:grpSpPr>
        <p:grpSp>
          <p:nvGrpSpPr>
            <p:cNvPr id="14" name="Группа 13"/>
            <p:cNvGrpSpPr/>
            <p:nvPr/>
          </p:nvGrpSpPr>
          <p:grpSpPr bwMode="auto">
            <a:xfrm>
              <a:off x="0" y="-1866900"/>
              <a:ext cx="11613115" cy="7320260"/>
              <a:chOff x="562403" y="4512064"/>
              <a:chExt cx="4397242" cy="2771775"/>
            </a:xfrm>
            <a:grpFill/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/>
              <a:stretch/>
            </p:blipFill>
            <p:spPr bwMode="auto">
              <a:xfrm>
                <a:off x="562403" y="4512064"/>
                <a:ext cx="2771775" cy="2771775"/>
              </a:xfrm>
              <a:prstGeom prst="rect">
                <a:avLst/>
              </a:prstGeom>
            </p:spPr>
          </p:pic>
          <p:pic>
            <p:nvPicPr>
              <p:cNvPr id="21" name="Рисунок 20"/>
              <p:cNvPicPr>
                <a:picLocks noChangeAspect="1"/>
              </p:cNvPicPr>
              <p:nvPr/>
            </p:nvPicPr>
            <p:blipFill>
              <a:blip/>
              <a:stretch/>
            </p:blipFill>
            <p:spPr bwMode="auto">
              <a:xfrm>
                <a:off x="2187869" y="4512064"/>
                <a:ext cx="2771776" cy="2771775"/>
              </a:xfrm>
              <a:prstGeom prst="rect">
                <a:avLst/>
              </a:prstGeom>
            </p:spPr>
          </p:pic>
        </p:grp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/>
            <a:stretch/>
          </p:blipFill>
          <p:spPr bwMode="auto">
            <a:xfrm>
              <a:off x="8606288" y="-1866900"/>
              <a:ext cx="7320260" cy="7320260"/>
            </a:xfrm>
            <a:prstGeom prst="rect">
              <a:avLst/>
            </a:prstGeom>
          </p:spPr>
        </p:pic>
        <p:grpSp>
          <p:nvGrpSpPr>
            <p:cNvPr id="16" name="Группа 15"/>
            <p:cNvGrpSpPr/>
            <p:nvPr/>
          </p:nvGrpSpPr>
          <p:grpSpPr bwMode="auto">
            <a:xfrm>
              <a:off x="0" y="1823906"/>
              <a:ext cx="11613119" cy="7320260"/>
              <a:chOff x="562403" y="4512064"/>
              <a:chExt cx="4397243" cy="2771775"/>
            </a:xfrm>
            <a:grpFill/>
          </p:grpSpPr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/>
              <a:stretch/>
            </p:blipFill>
            <p:spPr bwMode="auto">
              <a:xfrm>
                <a:off x="562403" y="4512064"/>
                <a:ext cx="2771775" cy="2771775"/>
              </a:xfrm>
              <a:prstGeom prst="rect">
                <a:avLst/>
              </a:prstGeom>
            </p:spPr>
          </p:pic>
          <p:pic>
            <p:nvPicPr>
              <p:cNvPr id="19" name="Рисунок 18"/>
              <p:cNvPicPr>
                <a:picLocks noChangeAspect="1"/>
              </p:cNvPicPr>
              <p:nvPr/>
            </p:nvPicPr>
            <p:blipFill>
              <a:blip/>
              <a:stretch/>
            </p:blipFill>
            <p:spPr bwMode="auto">
              <a:xfrm>
                <a:off x="2187870" y="4512064"/>
                <a:ext cx="2771776" cy="2771775"/>
              </a:xfrm>
              <a:prstGeom prst="rect">
                <a:avLst/>
              </a:prstGeom>
            </p:spPr>
          </p:pic>
        </p:grp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/>
            <a:stretch/>
          </p:blipFill>
          <p:spPr bwMode="auto">
            <a:xfrm>
              <a:off x="8606288" y="1823906"/>
              <a:ext cx="7320260" cy="73202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4503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Сиз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grpSp>
        <p:nvGrpSpPr>
          <p:cNvPr id="4" name="Группа 3"/>
          <p:cNvGrpSpPr/>
          <p:nvPr userDrawn="1"/>
        </p:nvGrpSpPr>
        <p:grpSpPr bwMode="auto">
          <a:xfrm>
            <a:off x="0" y="-1400175"/>
            <a:ext cx="11944911" cy="8258300"/>
            <a:chOff x="0" y="-1866900"/>
            <a:chExt cx="15926548" cy="11011066"/>
          </a:xfrm>
          <a:solidFill>
            <a:srgbClr val="094999">
              <a:alpha val="5000"/>
            </a:srgbClr>
          </a:solidFill>
        </p:grpSpPr>
        <p:grpSp>
          <p:nvGrpSpPr>
            <p:cNvPr id="5" name="Группа 4"/>
            <p:cNvGrpSpPr/>
            <p:nvPr/>
          </p:nvGrpSpPr>
          <p:grpSpPr bwMode="auto">
            <a:xfrm>
              <a:off x="0" y="-1866900"/>
              <a:ext cx="11613115" cy="7320260"/>
              <a:chOff x="562403" y="4512064"/>
              <a:chExt cx="4397242" cy="2771775"/>
            </a:xfrm>
            <a:grpFill/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/>
              <a:stretch/>
            </p:blipFill>
            <p:spPr bwMode="auto">
              <a:xfrm>
                <a:off x="562403" y="4512064"/>
                <a:ext cx="2771775" cy="2771775"/>
              </a:xfrm>
              <a:prstGeom prst="rect">
                <a:avLst/>
              </a:prstGeom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/>
              <a:stretch/>
            </p:blipFill>
            <p:spPr bwMode="auto">
              <a:xfrm>
                <a:off x="2187869" y="4512064"/>
                <a:ext cx="2771776" cy="2771775"/>
              </a:xfrm>
              <a:prstGeom prst="rect">
                <a:avLst/>
              </a:prstGeom>
            </p:spPr>
          </p:pic>
        </p:grp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/>
            <a:stretch/>
          </p:blipFill>
          <p:spPr bwMode="auto">
            <a:xfrm>
              <a:off x="8606288" y="-1866900"/>
              <a:ext cx="7320260" cy="7320260"/>
            </a:xfrm>
            <a:prstGeom prst="rect">
              <a:avLst/>
            </a:prstGeom>
          </p:spPr>
        </p:pic>
        <p:grpSp>
          <p:nvGrpSpPr>
            <p:cNvPr id="7" name="Группа 6"/>
            <p:cNvGrpSpPr/>
            <p:nvPr/>
          </p:nvGrpSpPr>
          <p:grpSpPr bwMode="auto">
            <a:xfrm>
              <a:off x="0" y="1823906"/>
              <a:ext cx="11613119" cy="7320260"/>
              <a:chOff x="562403" y="4512064"/>
              <a:chExt cx="4397243" cy="2771775"/>
            </a:xfrm>
            <a:grpFill/>
          </p:grpSpPr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/>
              <a:stretch/>
            </p:blipFill>
            <p:spPr bwMode="auto">
              <a:xfrm>
                <a:off x="562403" y="4512064"/>
                <a:ext cx="2771775" cy="2771775"/>
              </a:xfrm>
              <a:prstGeom prst="rect">
                <a:avLst/>
              </a:prstGeom>
            </p:spPr>
          </p:pic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/>
              <a:stretch/>
            </p:blipFill>
            <p:spPr bwMode="auto">
              <a:xfrm>
                <a:off x="2187870" y="4512064"/>
                <a:ext cx="2771776" cy="2771775"/>
              </a:xfrm>
              <a:prstGeom prst="rect">
                <a:avLst/>
              </a:prstGeom>
            </p:spPr>
          </p:pic>
        </p:grp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/>
            <a:stretch/>
          </p:blipFill>
          <p:spPr bwMode="auto">
            <a:xfrm>
              <a:off x="8606288" y="1823906"/>
              <a:ext cx="7320260" cy="73202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6678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Заголовок и объект">
    <p:bg>
      <p:bgPr>
        <a:gradFill>
          <a:gsLst>
            <a:gs pos="0">
              <a:schemeClr val="bg1"/>
            </a:gs>
            <a:gs pos="100000">
              <a:srgbClr val="D2D6F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12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2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Слайд с текстом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628650" y="1008127"/>
            <a:ext cx="3943350" cy="3624596"/>
          </a:xfrm>
        </p:spPr>
        <p:txBody>
          <a:bodyPr>
            <a:normAutofit/>
          </a:bodyPr>
          <a:lstStyle>
            <a:lvl1pPr>
              <a:buClr>
                <a:srgbClr val="9E0000"/>
              </a:buClr>
              <a:defRPr sz="1050"/>
            </a:lvl1pPr>
            <a:lvl2pPr>
              <a:buClr>
                <a:srgbClr val="9E0000"/>
              </a:buClr>
              <a:defRPr sz="1050"/>
            </a:lvl2pPr>
            <a:lvl3pPr>
              <a:buClr>
                <a:srgbClr val="9E0000"/>
              </a:buClr>
              <a:defRPr sz="1050"/>
            </a:lvl3pPr>
            <a:lvl4pPr>
              <a:buClr>
                <a:srgbClr val="9E0000"/>
              </a:buClr>
              <a:defRPr sz="1050"/>
            </a:lvl4pPr>
            <a:lvl5pPr>
              <a:buClr>
                <a:srgbClr val="9E0000"/>
              </a:buClr>
              <a:defRPr sz="105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55714" y="4767263"/>
            <a:ext cx="2057400" cy="273844"/>
          </a:xfrm>
        </p:spPr>
        <p:txBody>
          <a:bodyPr/>
          <a:lstStyle/>
          <a:p>
            <a:pPr defTabSz="685800">
              <a:defRPr/>
            </a:pPr>
            <a:fld id="{A5B42A06-32F0-4539-92FA-08D3CD05698C}" type="slidenum">
              <a:rPr lang="ru-RU" sz="90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‹#›</a:t>
            </a:fld>
            <a:endParaRPr lang="ru-RU" sz="9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3"/>
          </p:nvPr>
        </p:nvSpPr>
        <p:spPr bwMode="auto">
          <a:xfrm>
            <a:off x="4969764" y="1008127"/>
            <a:ext cx="3943350" cy="3624596"/>
          </a:xfrm>
        </p:spPr>
        <p:txBody>
          <a:bodyPr>
            <a:normAutofit/>
          </a:bodyPr>
          <a:lstStyle>
            <a:lvl1pPr>
              <a:buClr>
                <a:srgbClr val="9E0000"/>
              </a:buClr>
              <a:defRPr sz="1050"/>
            </a:lvl1pPr>
            <a:lvl2pPr>
              <a:buClr>
                <a:srgbClr val="9E0000"/>
              </a:buClr>
              <a:defRPr sz="1050"/>
            </a:lvl2pPr>
            <a:lvl3pPr>
              <a:buClr>
                <a:srgbClr val="9E0000"/>
              </a:buClr>
              <a:defRPr sz="1050"/>
            </a:lvl3pPr>
            <a:lvl4pPr>
              <a:buClr>
                <a:srgbClr val="9E0000"/>
              </a:buClr>
              <a:defRPr sz="1050"/>
            </a:lvl4pPr>
            <a:lvl5pPr>
              <a:buClr>
                <a:srgbClr val="9E0000"/>
              </a:buClr>
              <a:defRPr sz="105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2910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BE867B1-6445-4213-9600-44A6D43D5580}" type="datetime1">
              <a:rPr lang="ru-RU"/>
              <a:t>25.08.2026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7010399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49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hdr="0" ftr="0" dt="0"/>
  <p:txStyles>
    <p:titleStyle>
      <a:lvl1pPr algn="ctr" defTabSz="914400">
        <a:spcBef>
          <a:spcPts val="0"/>
        </a:spcBef>
        <a:buNone/>
        <a:defRPr sz="44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17" Type="http://schemas.openxmlformats.org/officeDocument/2006/relationships/image" Target="../media/image8.png"/><Relationship Id="rId2" Type="http://schemas.openxmlformats.org/officeDocument/2006/relationships/image" Target="../media/image3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5" Type="http://schemas.openxmlformats.org/officeDocument/2006/relationships/image" Target="../media/image6.png"/><Relationship Id="rId15" Type="http://schemas.microsoft.com/office/2007/relationships/diagramDrawing" Target="../diagrams/drawing2.xml"/><Relationship Id="rId10" Type="http://schemas.microsoft.com/office/2007/relationships/diagramDrawing" Target="../diagrams/drawing1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diagramData" Target="../diagrams/data4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3.xml"/><Relationship Id="rId12" Type="http://schemas.openxmlformats.org/officeDocument/2006/relationships/image" Target="../media/image10.png"/><Relationship Id="rId17" Type="http://schemas.microsoft.com/office/2007/relationships/diagramDrawing" Target="../diagrams/drawing4.xml"/><Relationship Id="rId2" Type="http://schemas.openxmlformats.org/officeDocument/2006/relationships/image" Target="../media/image3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3.xml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diagramQuickStyle" Target="../diagrams/quickStyle4.xml"/><Relationship Id="rId10" Type="http://schemas.microsoft.com/office/2007/relationships/diagramDrawing" Target="../diagrams/drawing3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3.xml"/><Relationship Id="rId14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5.xml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5.xml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microsoft.com/office/2007/relationships/diagramDrawing" Target="../diagrams/drawing5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6.xml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6.xml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microsoft.com/office/2007/relationships/diagramDrawing" Target="../diagrams/drawing6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7.xml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7.xml"/><Relationship Id="rId11" Type="http://schemas.openxmlformats.org/officeDocument/2006/relationships/image" Target="../media/image15.png"/><Relationship Id="rId5" Type="http://schemas.openxmlformats.org/officeDocument/2006/relationships/image" Target="../media/image6.png"/><Relationship Id="rId10" Type="http://schemas.microsoft.com/office/2007/relationships/diagramDrawing" Target="../diagrams/drawing7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image" Target="../media/image3.png"/><Relationship Id="rId7" Type="http://schemas.openxmlformats.org/officeDocument/2006/relationships/diagramData" Target="../diagrams/data8.xml"/><Relationship Id="rId12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microsoft.com/office/2007/relationships/diagramDrawing" Target="../diagrams/drawing8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8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3.png"/><Relationship Id="rId7" Type="http://schemas.openxmlformats.org/officeDocument/2006/relationships/diagramData" Target="../diagrams/data9.xml"/><Relationship Id="rId12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microsoft.com/office/2007/relationships/diagramDrawing" Target="../diagrams/drawing9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9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13" Type="http://schemas.openxmlformats.org/officeDocument/2006/relationships/image" Target="../media/image22.gif"/><Relationship Id="rId3" Type="http://schemas.openxmlformats.org/officeDocument/2006/relationships/image" Target="../media/image4.png"/><Relationship Id="rId7" Type="http://schemas.openxmlformats.org/officeDocument/2006/relationships/diagramLayout" Target="../diagrams/layout10.xml"/><Relationship Id="rId12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0.xml"/><Relationship Id="rId11" Type="http://schemas.openxmlformats.org/officeDocument/2006/relationships/hyperlink" Target="https://&#1080;&#1079;&#1086;&#1073;&#1088;&#1077;&#1090;&#1072;&#1090;&#1077;&#1083;&#1100;-&#1075;&#1086;&#1076;&#1072;.&#1088;&#1092;/" TargetMode="External"/><Relationship Id="rId5" Type="http://schemas.openxmlformats.org/officeDocument/2006/relationships/image" Target="../media/image6.png"/><Relationship Id="rId10" Type="http://schemas.microsoft.com/office/2007/relationships/diagramDrawing" Target="../diagrams/drawing10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11.xml"/><Relationship Id="rId12" Type="http://schemas.openxmlformats.org/officeDocument/2006/relationships/image" Target="../media/image2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1.xml"/><Relationship Id="rId11" Type="http://schemas.openxmlformats.org/officeDocument/2006/relationships/image" Target="../media/image23.jpeg"/><Relationship Id="rId5" Type="http://schemas.openxmlformats.org/officeDocument/2006/relationships/image" Target="../media/image6.png"/><Relationship Id="rId10" Type="http://schemas.microsoft.com/office/2007/relationships/diagramDrawing" Target="../diagrams/drawing11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13" Type="http://schemas.openxmlformats.org/officeDocument/2006/relationships/image" Target="../media/image26.gif"/><Relationship Id="rId3" Type="http://schemas.openxmlformats.org/officeDocument/2006/relationships/image" Target="../media/image4.png"/><Relationship Id="rId7" Type="http://schemas.openxmlformats.org/officeDocument/2006/relationships/diagramLayout" Target="../diagrams/layout12.xml"/><Relationship Id="rId12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2.xml"/><Relationship Id="rId11" Type="http://schemas.openxmlformats.org/officeDocument/2006/relationships/hyperlink" Target="https://identitas.ru/konkurs-nir/" TargetMode="External"/><Relationship Id="rId5" Type="http://schemas.openxmlformats.org/officeDocument/2006/relationships/image" Target="../media/image6.png"/><Relationship Id="rId10" Type="http://schemas.microsoft.com/office/2007/relationships/diagramDrawing" Target="../diagrams/drawing12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13" Type="http://schemas.openxmlformats.org/officeDocument/2006/relationships/image" Target="../media/image28.gif"/><Relationship Id="rId3" Type="http://schemas.openxmlformats.org/officeDocument/2006/relationships/image" Target="../media/image4.png"/><Relationship Id="rId7" Type="http://schemas.openxmlformats.org/officeDocument/2006/relationships/diagramLayout" Target="../diagrams/layout13.xml"/><Relationship Id="rId12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3.xml"/><Relationship Id="rId11" Type="http://schemas.openxmlformats.org/officeDocument/2006/relationships/hyperlink" Target="https://rgo.ru/activity/project-list/premiya-russkogo-geograficheskogo-obshchestva-2026/" TargetMode="External"/><Relationship Id="rId5" Type="http://schemas.openxmlformats.org/officeDocument/2006/relationships/image" Target="../media/image6.png"/><Relationship Id="rId10" Type="http://schemas.microsoft.com/office/2007/relationships/diagramDrawing" Target="../diagrams/drawing13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13" Type="http://schemas.openxmlformats.org/officeDocument/2006/relationships/image" Target="../media/image30.gif"/><Relationship Id="rId3" Type="http://schemas.openxmlformats.org/officeDocument/2006/relationships/image" Target="../media/image4.png"/><Relationship Id="rId7" Type="http://schemas.openxmlformats.org/officeDocument/2006/relationships/diagramLayout" Target="../diagrams/layout14.xml"/><Relationship Id="rId12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4.xml"/><Relationship Id="rId11" Type="http://schemas.openxmlformats.org/officeDocument/2006/relationships/hyperlink" Target="https://confhub.ru/rus/event/10604/" TargetMode="External"/><Relationship Id="rId5" Type="http://schemas.openxmlformats.org/officeDocument/2006/relationships/image" Target="../media/image6.png"/><Relationship Id="rId10" Type="http://schemas.microsoft.com/office/2007/relationships/diagramDrawing" Target="../diagrams/drawing14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5.xml"/><Relationship Id="rId13" Type="http://schemas.openxmlformats.org/officeDocument/2006/relationships/image" Target="../media/image32.jpeg"/><Relationship Id="rId3" Type="http://schemas.openxmlformats.org/officeDocument/2006/relationships/image" Target="../media/image4.png"/><Relationship Id="rId7" Type="http://schemas.openxmlformats.org/officeDocument/2006/relationships/diagramLayout" Target="../diagrams/layout15.xml"/><Relationship Id="rId12" Type="http://schemas.openxmlformats.org/officeDocument/2006/relationships/hyperlink" Target="mailto:info@arh-nauka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5.xml"/><Relationship Id="rId11" Type="http://schemas.openxmlformats.org/officeDocument/2006/relationships/image" Target="../media/image31.gif"/><Relationship Id="rId5" Type="http://schemas.openxmlformats.org/officeDocument/2006/relationships/image" Target="../media/image6.png"/><Relationship Id="rId10" Type="http://schemas.microsoft.com/office/2007/relationships/diagramDrawing" Target="../diagrams/drawing15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6.xml"/><Relationship Id="rId13" Type="http://schemas.openxmlformats.org/officeDocument/2006/relationships/image" Target="../media/image34.gif"/><Relationship Id="rId3" Type="http://schemas.openxmlformats.org/officeDocument/2006/relationships/image" Target="../media/image4.png"/><Relationship Id="rId7" Type="http://schemas.openxmlformats.org/officeDocument/2006/relationships/diagramLayout" Target="../diagrams/layout16.xml"/><Relationship Id="rId12" Type="http://schemas.openxmlformats.org/officeDocument/2006/relationships/image" Target="../media/image3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6.xml"/><Relationship Id="rId11" Type="http://schemas.openxmlformats.org/officeDocument/2006/relationships/hyperlink" Target="https://confhub.ru/rus/event/10617/" TargetMode="External"/><Relationship Id="rId5" Type="http://schemas.openxmlformats.org/officeDocument/2006/relationships/image" Target="../media/image6.png"/><Relationship Id="rId10" Type="http://schemas.microsoft.com/office/2007/relationships/diagramDrawing" Target="../diagrams/drawing16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7.xml"/><Relationship Id="rId13" Type="http://schemas.openxmlformats.org/officeDocument/2006/relationships/image" Target="../media/image36.png"/><Relationship Id="rId3" Type="http://schemas.openxmlformats.org/officeDocument/2006/relationships/image" Target="../media/image4.png"/><Relationship Id="rId7" Type="http://schemas.openxmlformats.org/officeDocument/2006/relationships/diagramLayout" Target="../diagrams/layout17.xml"/><Relationship Id="rId12" Type="http://schemas.openxmlformats.org/officeDocument/2006/relationships/image" Target="../media/image35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7.xml"/><Relationship Id="rId11" Type="http://schemas.openxmlformats.org/officeDocument/2006/relationships/hyperlink" Target="https://research.misis.ru/mpschool" TargetMode="External"/><Relationship Id="rId5" Type="http://schemas.openxmlformats.org/officeDocument/2006/relationships/image" Target="../media/image6.png"/><Relationship Id="rId10" Type="http://schemas.microsoft.com/office/2007/relationships/diagramDrawing" Target="../diagrams/drawing17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8.xml"/><Relationship Id="rId13" Type="http://schemas.openxmlformats.org/officeDocument/2006/relationships/image" Target="../media/image38.jpeg"/><Relationship Id="rId3" Type="http://schemas.openxmlformats.org/officeDocument/2006/relationships/image" Target="../media/image4.png"/><Relationship Id="rId7" Type="http://schemas.openxmlformats.org/officeDocument/2006/relationships/diagramLayout" Target="../diagrams/layout18.xml"/><Relationship Id="rId12" Type="http://schemas.openxmlformats.org/officeDocument/2006/relationships/image" Target="../media/image3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8.xml"/><Relationship Id="rId11" Type="http://schemas.openxmlformats.org/officeDocument/2006/relationships/hyperlink" Target="mailto:sno_events@spbu.ru" TargetMode="External"/><Relationship Id="rId5" Type="http://schemas.openxmlformats.org/officeDocument/2006/relationships/image" Target="../media/image6.png"/><Relationship Id="rId10" Type="http://schemas.microsoft.com/office/2007/relationships/diagramDrawing" Target="../diagrams/drawing18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9.xml"/><Relationship Id="rId13" Type="http://schemas.openxmlformats.org/officeDocument/2006/relationships/image" Target="../media/image39.png"/><Relationship Id="rId3" Type="http://schemas.openxmlformats.org/officeDocument/2006/relationships/image" Target="../media/image4.png"/><Relationship Id="rId7" Type="http://schemas.openxmlformats.org/officeDocument/2006/relationships/diagramLayout" Target="../diagrams/layout19.xml"/><Relationship Id="rId12" Type="http://schemas.openxmlformats.org/officeDocument/2006/relationships/hyperlink" Target="https://mon.tatarstan.ru/poddergka_uchenyh.htm" TargetMode="External"/><Relationship Id="rId2" Type="http://schemas.openxmlformats.org/officeDocument/2006/relationships/image" Target="../media/image3.png"/><Relationship Id="rId16" Type="http://schemas.openxmlformats.org/officeDocument/2006/relationships/image" Target="../media/image42.gif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9.xml"/><Relationship Id="rId11" Type="http://schemas.openxmlformats.org/officeDocument/2006/relationships/hyperlink" Target="https://subsidiya.tatarstan.ru/landing/" TargetMode="External"/><Relationship Id="rId5" Type="http://schemas.openxmlformats.org/officeDocument/2006/relationships/image" Target="../media/image6.png"/><Relationship Id="rId15" Type="http://schemas.openxmlformats.org/officeDocument/2006/relationships/image" Target="../media/image41.gif"/><Relationship Id="rId10" Type="http://schemas.microsoft.com/office/2007/relationships/diagramDrawing" Target="../diagrams/drawing19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9.xml"/><Relationship Id="rId1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0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20.xml"/><Relationship Id="rId12" Type="http://schemas.openxmlformats.org/officeDocument/2006/relationships/hyperlink" Target="mailto:Milyausha.Galimova.F@tatar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20.xml"/><Relationship Id="rId11" Type="http://schemas.openxmlformats.org/officeDocument/2006/relationships/image" Target="../media/image43.png"/><Relationship Id="rId5" Type="http://schemas.openxmlformats.org/officeDocument/2006/relationships/image" Target="../media/image6.png"/><Relationship Id="rId10" Type="http://schemas.microsoft.com/office/2007/relationships/diagramDrawing" Target="../diagrams/drawing20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3" y="-365443"/>
            <a:ext cx="9144793" cy="5840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Заголовок 3"/>
          <p:cNvSpPr>
            <a:spLocks noGrp="1"/>
          </p:cNvSpPr>
          <p:nvPr>
            <p:ph type="ctrTitle"/>
          </p:nvPr>
        </p:nvSpPr>
        <p:spPr>
          <a:xfrm>
            <a:off x="116570" y="2697948"/>
            <a:ext cx="8911651" cy="2100143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bg1">
                    <a:alpha val="7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  <a:cs typeface="Times New Roman" panose="02020603050405020304" pitchFamily="18" charset="0"/>
              </a:rPr>
              <a:t>МЕРЫ ПОДДЕРЖКИ НИОКР</a:t>
            </a:r>
            <a:r>
              <a:rPr lang="ru-RU" sz="6000" dirty="0">
                <a:solidFill>
                  <a:schemeClr val="bg1">
                    <a:alpha val="7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dirty="0">
                <a:solidFill>
                  <a:schemeClr val="bg1">
                    <a:alpha val="7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dirty="0">
              <a:solidFill>
                <a:schemeClr val="bg1">
                  <a:alpha val="73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1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8672 L -0.00156 -0.383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638883060"/>
              </p:ext>
            </p:extLst>
          </p:nvPr>
        </p:nvGraphicFramePr>
        <p:xfrm>
          <a:off x="762011" y="761190"/>
          <a:ext cx="8103128" cy="73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85482024"/>
              </p:ext>
            </p:extLst>
          </p:nvPr>
        </p:nvGraphicFramePr>
        <p:xfrm>
          <a:off x="4591398" y="1577482"/>
          <a:ext cx="4195921" cy="3441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92274" y="3228091"/>
            <a:ext cx="1746403" cy="16888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2011" y="1552155"/>
            <a:ext cx="3759961" cy="167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407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744908296"/>
              </p:ext>
            </p:extLst>
          </p:nvPr>
        </p:nvGraphicFramePr>
        <p:xfrm>
          <a:off x="775263" y="968442"/>
          <a:ext cx="8103128" cy="73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8895" y="3021923"/>
            <a:ext cx="1745476" cy="1745476"/>
          </a:xfrm>
          <a:prstGeom prst="rect">
            <a:avLst/>
          </a:prstGeom>
          <a:ln w="19050">
            <a:solidFill>
              <a:srgbClr val="2F63A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2"/>
          <a:srcRect r="6087"/>
          <a:stretch/>
        </p:blipFill>
        <p:spPr>
          <a:xfrm>
            <a:off x="636528" y="1886224"/>
            <a:ext cx="3857895" cy="1058441"/>
          </a:xfrm>
          <a:prstGeom prst="rect">
            <a:avLst/>
          </a:prstGeom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84904324"/>
              </p:ext>
            </p:extLst>
          </p:nvPr>
        </p:nvGraphicFramePr>
        <p:xfrm>
          <a:off x="4566039" y="2140226"/>
          <a:ext cx="4120941" cy="2173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190925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448859" y="1670554"/>
            <a:ext cx="4572000" cy="24133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935944881"/>
              </p:ext>
            </p:extLst>
          </p:nvPr>
        </p:nvGraphicFramePr>
        <p:xfrm>
          <a:off x="775263" y="968442"/>
          <a:ext cx="8103128" cy="39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263" y="1628138"/>
            <a:ext cx="3620256" cy="10958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4970" y="2847327"/>
            <a:ext cx="1841005" cy="1820320"/>
          </a:xfrm>
          <a:prstGeom prst="rect">
            <a:avLst/>
          </a:prstGeom>
          <a:ln w="19050">
            <a:solidFill>
              <a:srgbClr val="2F63A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448859" y="1641811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b="1" dirty="0">
              <a:solidFill>
                <a:srgbClr val="FF0000"/>
              </a:solidFill>
            </a:endParaRP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Прием заявок : </a:t>
            </a:r>
            <a:r>
              <a:rPr lang="ru-RU" b="1" dirty="0">
                <a:solidFill>
                  <a:schemeClr val="tx2"/>
                </a:solidFill>
              </a:rPr>
              <a:t>до 15 сентября текущего года.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Основные условия участия:</a:t>
            </a:r>
          </a:p>
          <a:p>
            <a:pPr lvl="0"/>
            <a:r>
              <a:rPr lang="ru-RU" b="1" dirty="0">
                <a:solidFill>
                  <a:schemeClr val="tx2"/>
                </a:solidFill>
              </a:rPr>
              <a:t>– граждане Российской Федерации и Республики </a:t>
            </a:r>
            <a:r>
              <a:rPr lang="ru-RU" b="1" dirty="0" smtClean="0">
                <a:solidFill>
                  <a:schemeClr val="tx2"/>
                </a:solidFill>
              </a:rPr>
              <a:t>Абхазии;</a:t>
            </a:r>
          </a:p>
          <a:p>
            <a:pPr lvl="0"/>
            <a:r>
              <a:rPr lang="ru-RU" b="1" dirty="0">
                <a:solidFill>
                  <a:schemeClr val="tx2"/>
                </a:solidFill>
              </a:rPr>
              <a:t>–</a:t>
            </a:r>
            <a:r>
              <a:rPr lang="ru-RU" b="1" dirty="0" smtClean="0">
                <a:solidFill>
                  <a:schemeClr val="tx2"/>
                </a:solidFill>
              </a:rPr>
              <a:t> Возраст </a:t>
            </a:r>
            <a:r>
              <a:rPr lang="ru-RU" b="1" dirty="0">
                <a:solidFill>
                  <a:schemeClr val="tx2"/>
                </a:solidFill>
              </a:rPr>
              <a:t>–</a:t>
            </a:r>
            <a:r>
              <a:rPr lang="ru-RU" b="1" dirty="0" smtClean="0">
                <a:solidFill>
                  <a:schemeClr val="tx2"/>
                </a:solidFill>
              </a:rPr>
              <a:t> от </a:t>
            </a:r>
            <a:r>
              <a:rPr lang="ru-RU" b="1" dirty="0">
                <a:solidFill>
                  <a:schemeClr val="tx2"/>
                </a:solidFill>
              </a:rPr>
              <a:t>14 до 35 лет включительно</a:t>
            </a:r>
            <a:r>
              <a:rPr lang="ru-RU" b="1" dirty="0" smtClean="0">
                <a:solidFill>
                  <a:schemeClr val="tx2"/>
                </a:solidFill>
              </a:rPr>
              <a:t>.</a:t>
            </a:r>
          </a:p>
          <a:p>
            <a:pPr lvl="0"/>
            <a:endParaRPr lang="ru-RU" b="1" dirty="0" smtClean="0">
              <a:solidFill>
                <a:srgbClr val="FF0000"/>
              </a:solidFill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Награда: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Минимальный </a:t>
            </a:r>
            <a:r>
              <a:rPr lang="ru-RU" b="1" dirty="0">
                <a:solidFill>
                  <a:schemeClr val="tx2"/>
                </a:solidFill>
              </a:rPr>
              <a:t>размер гранта: 5 </a:t>
            </a:r>
            <a:r>
              <a:rPr lang="ru-RU" b="1" dirty="0" smtClean="0">
                <a:solidFill>
                  <a:schemeClr val="tx2"/>
                </a:solidFill>
              </a:rPr>
              <a:t>тыс. руб.</a:t>
            </a:r>
            <a:endParaRPr lang="ru-RU" b="1" dirty="0">
              <a:solidFill>
                <a:schemeClr val="tx2"/>
              </a:solidFill>
            </a:endParaRPr>
          </a:p>
          <a:p>
            <a:pPr lvl="0"/>
            <a:r>
              <a:rPr lang="ru-RU" b="1" dirty="0">
                <a:solidFill>
                  <a:schemeClr val="tx2"/>
                </a:solidFill>
              </a:rPr>
              <a:t>Максимальный размер гранта: 1 </a:t>
            </a:r>
            <a:r>
              <a:rPr lang="ru-RU" b="1" dirty="0" smtClean="0">
                <a:solidFill>
                  <a:schemeClr val="tx2"/>
                </a:solidFill>
              </a:rPr>
              <a:t>млн. руб.</a:t>
            </a:r>
            <a:endParaRPr lang="ru-RU" b="1" dirty="0">
              <a:solidFill>
                <a:schemeClr val="tx2"/>
              </a:solidFill>
            </a:endParaRPr>
          </a:p>
          <a:p>
            <a:pPr lvl="0"/>
            <a:endParaRPr lang="ru-RU" b="1" dirty="0">
              <a:solidFill>
                <a:schemeClr val="tx2"/>
              </a:solidFill>
            </a:endParaRPr>
          </a:p>
          <a:p>
            <a:pPr lvl="0"/>
            <a:endParaRPr lang="ru-RU" sz="1600" b="1" dirty="0">
              <a:solidFill>
                <a:schemeClr val="tx2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1669714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572000" y="1794260"/>
            <a:ext cx="4387469" cy="21862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10810589"/>
              </p:ext>
            </p:extLst>
          </p:nvPr>
        </p:nvGraphicFramePr>
        <p:xfrm>
          <a:off x="775263" y="743676"/>
          <a:ext cx="8103128" cy="61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572000" y="1806371"/>
            <a:ext cx="4572000" cy="227754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b="1" dirty="0">
              <a:solidFill>
                <a:srgbClr val="FF0000"/>
              </a:solidFill>
            </a:endParaRP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Прием заявок : </a:t>
            </a:r>
            <a:r>
              <a:rPr lang="ru-RU" b="1" dirty="0">
                <a:solidFill>
                  <a:schemeClr val="tx2"/>
                </a:solidFill>
              </a:rPr>
              <a:t>до </a:t>
            </a:r>
            <a:r>
              <a:rPr lang="ru-RU" b="1" dirty="0" smtClean="0">
                <a:solidFill>
                  <a:schemeClr val="tx2"/>
                </a:solidFill>
              </a:rPr>
              <a:t>15 сентября текущего </a:t>
            </a:r>
            <a:r>
              <a:rPr lang="ru-RU" b="1" dirty="0">
                <a:solidFill>
                  <a:schemeClr val="tx2"/>
                </a:solidFill>
              </a:rPr>
              <a:t>года.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Основные условия участия:</a:t>
            </a:r>
          </a:p>
          <a:p>
            <a:pPr lvl="0"/>
            <a:r>
              <a:rPr lang="ru-RU" b="1" dirty="0">
                <a:solidFill>
                  <a:schemeClr val="tx2"/>
                </a:solidFill>
              </a:rPr>
              <a:t>–  </a:t>
            </a:r>
            <a:r>
              <a:rPr lang="ru-RU" b="1" dirty="0" smtClean="0">
                <a:solidFill>
                  <a:schemeClr val="tx2"/>
                </a:solidFill>
              </a:rPr>
              <a:t>3 категории </a:t>
            </a:r>
            <a:r>
              <a:rPr lang="ru-RU" b="1" dirty="0">
                <a:solidFill>
                  <a:schemeClr val="tx2"/>
                </a:solidFill>
              </a:rPr>
              <a:t>участников </a:t>
            </a:r>
            <a:r>
              <a:rPr lang="ru-RU" b="1" dirty="0" smtClean="0">
                <a:solidFill>
                  <a:schemeClr val="tx2"/>
                </a:solidFill>
              </a:rPr>
              <a:t>(школьники</a:t>
            </a:r>
            <a:r>
              <a:rPr lang="ru-RU" b="1" dirty="0">
                <a:solidFill>
                  <a:schemeClr val="tx2"/>
                </a:solidFill>
              </a:rPr>
              <a:t>, </a:t>
            </a:r>
            <a:r>
              <a:rPr lang="ru-RU" b="1" dirty="0" smtClean="0">
                <a:solidFill>
                  <a:schemeClr val="tx2"/>
                </a:solidFill>
              </a:rPr>
              <a:t>студенты);</a:t>
            </a:r>
          </a:p>
          <a:p>
            <a:pPr lvl="0"/>
            <a:r>
              <a:rPr lang="ru-RU" b="1" dirty="0">
                <a:solidFill>
                  <a:schemeClr val="tx2"/>
                </a:solidFill>
              </a:rPr>
              <a:t>– </a:t>
            </a:r>
            <a:r>
              <a:rPr lang="ru-RU" b="1" dirty="0" smtClean="0">
                <a:solidFill>
                  <a:schemeClr val="tx2"/>
                </a:solidFill>
              </a:rPr>
              <a:t> участие из </a:t>
            </a:r>
            <a:r>
              <a:rPr lang="ru-RU" b="1" dirty="0">
                <a:solidFill>
                  <a:schemeClr val="tx2"/>
                </a:solidFill>
              </a:rPr>
              <a:t>любой точки мира.</a:t>
            </a:r>
          </a:p>
          <a:p>
            <a:pPr lvl="0"/>
            <a:endParaRPr lang="ru-RU" b="1" dirty="0">
              <a:solidFill>
                <a:schemeClr val="tx2"/>
              </a:solidFill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Награда: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Общий призовой фонд – 15,6 млн. руб.</a:t>
            </a:r>
          </a:p>
          <a:p>
            <a:pPr lvl="0"/>
            <a:endParaRPr lang="ru-RU" sz="1600" b="1" dirty="0">
              <a:solidFill>
                <a:schemeClr val="tx2"/>
              </a:solidFill>
              <a:latin typeface="Montserra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1"/>
          <a:srcRect l="2596" t="2898" r="3444" b="14617"/>
          <a:stretch/>
        </p:blipFill>
        <p:spPr>
          <a:xfrm>
            <a:off x="615708" y="1598714"/>
            <a:ext cx="3594342" cy="1567807"/>
          </a:xfrm>
          <a:prstGeom prst="rect">
            <a:avLst/>
          </a:prstGeom>
          <a:ln w="19050">
            <a:solidFill>
              <a:srgbClr val="2F63A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83815" y="3403457"/>
            <a:ext cx="1489463" cy="1452018"/>
          </a:xfrm>
          <a:prstGeom prst="rect">
            <a:avLst/>
          </a:prstGeom>
          <a:ln w="19050">
            <a:solidFill>
              <a:srgbClr val="2F63A1"/>
            </a:solidFill>
          </a:ln>
        </p:spPr>
      </p:pic>
    </p:spTree>
    <p:extLst>
      <p:ext uri="{BB962C8B-B14F-4D97-AF65-F5344CB8AC3E}">
        <p14:creationId xmlns:p14="http://schemas.microsoft.com/office/powerpoint/2010/main" val="33186802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410075" y="1575185"/>
            <a:ext cx="4476750" cy="31253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38783840"/>
              </p:ext>
            </p:extLst>
          </p:nvPr>
        </p:nvGraphicFramePr>
        <p:xfrm>
          <a:off x="775263" y="743676"/>
          <a:ext cx="8103128" cy="61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410075" y="158827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b="1" dirty="0">
              <a:solidFill>
                <a:srgbClr val="FF0000"/>
              </a:solidFill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Регистрация: </a:t>
            </a:r>
            <a:r>
              <a:rPr lang="ru-RU" b="1" dirty="0">
                <a:solidFill>
                  <a:schemeClr val="tx2"/>
                </a:solidFill>
              </a:rPr>
              <a:t>до </a:t>
            </a:r>
            <a:r>
              <a:rPr lang="ru-RU" b="1" dirty="0" smtClean="0">
                <a:solidFill>
                  <a:schemeClr val="tx2"/>
                </a:solidFill>
              </a:rPr>
              <a:t>15 сентября текущего </a:t>
            </a:r>
            <a:r>
              <a:rPr lang="ru-RU" b="1" dirty="0">
                <a:solidFill>
                  <a:schemeClr val="tx2"/>
                </a:solidFill>
              </a:rPr>
              <a:t>года</a:t>
            </a:r>
            <a:r>
              <a:rPr lang="ru-RU" b="1" dirty="0" smtClean="0">
                <a:solidFill>
                  <a:schemeClr val="tx2"/>
                </a:solidFill>
              </a:rPr>
              <a:t>.</a:t>
            </a:r>
          </a:p>
          <a:p>
            <a:pPr lvl="0"/>
            <a:endParaRPr lang="ru-RU" b="1" dirty="0" smtClean="0">
              <a:solidFill>
                <a:srgbClr val="FF0000"/>
              </a:solidFill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Дата </a:t>
            </a:r>
            <a:r>
              <a:rPr lang="ru-RU" b="1" dirty="0">
                <a:solidFill>
                  <a:srgbClr val="FF0000"/>
                </a:solidFill>
              </a:rPr>
              <a:t>проведения: </a:t>
            </a:r>
            <a:r>
              <a:rPr lang="ru-RU" b="1" dirty="0" smtClean="0">
                <a:solidFill>
                  <a:schemeClr val="tx2"/>
                </a:solidFill>
              </a:rPr>
              <a:t>с </a:t>
            </a:r>
            <a:r>
              <a:rPr lang="ru-RU" b="1" dirty="0">
                <a:solidFill>
                  <a:schemeClr val="tx2"/>
                </a:solidFill>
              </a:rPr>
              <a:t>30 октября по 1 ноября 2026 </a:t>
            </a:r>
            <a:r>
              <a:rPr lang="ru-RU" b="1" dirty="0" smtClean="0">
                <a:solidFill>
                  <a:schemeClr val="tx2"/>
                </a:solidFill>
              </a:rPr>
              <a:t>года.</a:t>
            </a:r>
          </a:p>
          <a:p>
            <a:pPr lvl="0"/>
            <a:endParaRPr lang="ru-RU" b="1" dirty="0">
              <a:solidFill>
                <a:schemeClr val="tx2"/>
              </a:solidFill>
            </a:endParaRP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Место проведения: </a:t>
            </a:r>
            <a:r>
              <a:rPr lang="ru-RU" b="1" dirty="0" smtClean="0">
                <a:solidFill>
                  <a:schemeClr val="tx2"/>
                </a:solidFill>
              </a:rPr>
              <a:t>биологический факультет </a:t>
            </a:r>
            <a:r>
              <a:rPr lang="ru-RU" b="1" dirty="0">
                <a:solidFill>
                  <a:schemeClr val="tx2"/>
                </a:solidFill>
              </a:rPr>
              <a:t>МГУ имени М. В. Ломоносова</a:t>
            </a:r>
            <a:r>
              <a:rPr lang="ru-RU" b="1" dirty="0" smtClean="0">
                <a:solidFill>
                  <a:schemeClr val="tx2"/>
                </a:solidFill>
              </a:rPr>
              <a:t>.</a:t>
            </a:r>
          </a:p>
          <a:p>
            <a:pPr lvl="0"/>
            <a:endParaRPr lang="ru-RU" b="1" dirty="0">
              <a:solidFill>
                <a:schemeClr val="tx2"/>
              </a:solidFill>
            </a:endParaRP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Участники конференции: </a:t>
            </a:r>
            <a:r>
              <a:rPr lang="ru-RU" b="1" dirty="0" smtClean="0">
                <a:solidFill>
                  <a:schemeClr val="tx2"/>
                </a:solidFill>
              </a:rPr>
              <a:t>студенты, аспиранты </a:t>
            </a:r>
            <a:r>
              <a:rPr lang="ru-RU" b="1" dirty="0">
                <a:solidFill>
                  <a:schemeClr val="tx2"/>
                </a:solidFill>
              </a:rPr>
              <a:t>и </a:t>
            </a:r>
            <a:r>
              <a:rPr lang="ru-RU" b="1" dirty="0" smtClean="0">
                <a:solidFill>
                  <a:schemeClr val="tx2"/>
                </a:solidFill>
              </a:rPr>
              <a:t>молодые исследователи, интересующиеся </a:t>
            </a:r>
            <a:r>
              <a:rPr lang="ru-RU" b="1" dirty="0">
                <a:solidFill>
                  <a:schemeClr val="tx2"/>
                </a:solidFill>
              </a:rPr>
              <a:t>современной </a:t>
            </a:r>
            <a:r>
              <a:rPr lang="ru-RU" b="1" dirty="0" smtClean="0">
                <a:solidFill>
                  <a:schemeClr val="tx2"/>
                </a:solidFill>
              </a:rPr>
              <a:t>генетикой.</a:t>
            </a:r>
            <a:endParaRPr lang="ru-RU" b="1" dirty="0">
              <a:solidFill>
                <a:schemeClr val="tx2"/>
              </a:solidFill>
            </a:endParaRPr>
          </a:p>
          <a:p>
            <a:pPr lvl="0"/>
            <a:endParaRPr lang="ru-RU" b="1" dirty="0" smtClean="0">
              <a:solidFill>
                <a:srgbClr val="FF0000"/>
              </a:solidFill>
            </a:endParaRPr>
          </a:p>
          <a:p>
            <a:pPr lvl="0"/>
            <a:endParaRPr lang="ru-RU" sz="1600" b="1" dirty="0">
              <a:solidFill>
                <a:schemeClr val="tx2"/>
              </a:solidFill>
              <a:latin typeface="Montserrat"/>
            </a:endParaRPr>
          </a:p>
        </p:txBody>
      </p:sp>
      <p:pic>
        <p:nvPicPr>
          <p:cNvPr id="4098" name="Picture 2" descr="https://confhub.ru/media/cache/event_logo/file/event/10569/rus_logo_1bb52cdfa5efc4116077e9499ef07f8133b25ba9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65" y="1445788"/>
            <a:ext cx="1982936" cy="198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20888" y="3095829"/>
            <a:ext cx="1736626" cy="1671377"/>
          </a:xfrm>
          <a:prstGeom prst="rect">
            <a:avLst/>
          </a:prstGeom>
          <a:ln w="19050">
            <a:solidFill>
              <a:srgbClr val="2F63A1"/>
            </a:solidFill>
          </a:ln>
        </p:spPr>
      </p:pic>
    </p:spTree>
    <p:extLst>
      <p:ext uri="{BB962C8B-B14F-4D97-AF65-F5344CB8AC3E}">
        <p14:creationId xmlns:p14="http://schemas.microsoft.com/office/powerpoint/2010/main" val="20164036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4401641" y="1490307"/>
            <a:ext cx="4580434" cy="31253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63" y="1494617"/>
            <a:ext cx="3472887" cy="2460773"/>
          </a:xfrm>
          <a:prstGeom prst="rect">
            <a:avLst/>
          </a:prstGeom>
          <a:ln w="19050">
            <a:solidFill>
              <a:srgbClr val="2F63A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9568690"/>
              </p:ext>
            </p:extLst>
          </p:nvPr>
        </p:nvGraphicFramePr>
        <p:xfrm>
          <a:off x="775263" y="743676"/>
          <a:ext cx="8103128" cy="61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410075" y="1588270"/>
            <a:ext cx="4572000" cy="292387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b="1" dirty="0">
              <a:solidFill>
                <a:srgbClr val="FF0000"/>
              </a:solidFill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Регистрация: </a:t>
            </a:r>
            <a:r>
              <a:rPr lang="ru-RU" b="1" dirty="0">
                <a:solidFill>
                  <a:schemeClr val="tx2"/>
                </a:solidFill>
              </a:rPr>
              <a:t>до </a:t>
            </a:r>
            <a:r>
              <a:rPr lang="ru-RU" b="1" dirty="0" smtClean="0">
                <a:solidFill>
                  <a:schemeClr val="tx2"/>
                </a:solidFill>
              </a:rPr>
              <a:t>23 сентября текущего </a:t>
            </a:r>
            <a:r>
              <a:rPr lang="ru-RU" b="1" dirty="0">
                <a:solidFill>
                  <a:schemeClr val="tx2"/>
                </a:solidFill>
              </a:rPr>
              <a:t>года</a:t>
            </a:r>
            <a:r>
              <a:rPr lang="ru-RU" b="1" dirty="0" smtClean="0">
                <a:solidFill>
                  <a:schemeClr val="tx2"/>
                </a:solidFill>
              </a:rPr>
              <a:t>.</a:t>
            </a:r>
          </a:p>
          <a:p>
            <a:pPr lvl="0"/>
            <a:endParaRPr lang="ru-RU" b="1" dirty="0" smtClean="0">
              <a:solidFill>
                <a:srgbClr val="FF0000"/>
              </a:solidFill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Дата </a:t>
            </a:r>
            <a:r>
              <a:rPr lang="ru-RU" b="1" dirty="0">
                <a:solidFill>
                  <a:srgbClr val="FF0000"/>
                </a:solidFill>
              </a:rPr>
              <a:t>проведения: </a:t>
            </a:r>
            <a:r>
              <a:rPr lang="ru-RU" b="1" dirty="0" smtClean="0">
                <a:solidFill>
                  <a:schemeClr val="tx2"/>
                </a:solidFill>
              </a:rPr>
              <a:t>23 октября 2026 года.</a:t>
            </a:r>
          </a:p>
          <a:p>
            <a:pPr lvl="0"/>
            <a:endParaRPr lang="ru-RU" b="1" dirty="0">
              <a:solidFill>
                <a:schemeClr val="tx2"/>
              </a:solidFill>
            </a:endParaRP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Место проведения: </a:t>
            </a:r>
            <a:r>
              <a:rPr lang="ru-RU" b="1" dirty="0" smtClean="0">
                <a:solidFill>
                  <a:schemeClr val="tx2"/>
                </a:solidFill>
              </a:rPr>
              <a:t>философский факультет </a:t>
            </a:r>
            <a:r>
              <a:rPr lang="ru-RU" b="1" dirty="0">
                <a:solidFill>
                  <a:schemeClr val="tx2"/>
                </a:solidFill>
              </a:rPr>
              <a:t>МГУ имени М. В. Ломоносова</a:t>
            </a:r>
            <a:r>
              <a:rPr lang="ru-RU" b="1" dirty="0" smtClean="0">
                <a:solidFill>
                  <a:schemeClr val="tx2"/>
                </a:solidFill>
              </a:rPr>
              <a:t>.</a:t>
            </a:r>
          </a:p>
          <a:p>
            <a:pPr lvl="0"/>
            <a:endParaRPr lang="ru-RU" b="1" dirty="0">
              <a:solidFill>
                <a:schemeClr val="tx2"/>
              </a:solidFill>
            </a:endParaRP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Участники конференции: </a:t>
            </a:r>
            <a:r>
              <a:rPr lang="ru-RU" b="1" dirty="0">
                <a:solidFill>
                  <a:schemeClr val="tx2"/>
                </a:solidFill>
              </a:rPr>
              <a:t> и</a:t>
            </a:r>
            <a:r>
              <a:rPr lang="ru-RU" b="1" dirty="0" smtClean="0">
                <a:solidFill>
                  <a:schemeClr val="tx2"/>
                </a:solidFill>
              </a:rPr>
              <a:t>сследователи</a:t>
            </a:r>
            <a:r>
              <a:rPr lang="ru-RU" b="1" dirty="0">
                <a:solidFill>
                  <a:schemeClr val="tx2"/>
                </a:solidFill>
              </a:rPr>
              <a:t>, преподаватели, научные сотрудники, аспиранты и студенты, занимающиеся историей русской мысли.</a:t>
            </a:r>
            <a:endParaRPr lang="ru-RU" b="1" dirty="0" smtClean="0">
              <a:solidFill>
                <a:srgbClr val="FF0000"/>
              </a:solidFill>
            </a:endParaRPr>
          </a:p>
          <a:p>
            <a:pPr lvl="0"/>
            <a:endParaRPr lang="ru-RU" sz="1600" b="1" dirty="0">
              <a:solidFill>
                <a:schemeClr val="tx2"/>
              </a:solidFill>
              <a:latin typeface="Montserra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11706" y="3410549"/>
            <a:ext cx="1626435" cy="1612414"/>
          </a:xfrm>
          <a:prstGeom prst="rect">
            <a:avLst/>
          </a:prstGeom>
          <a:ln w="19050">
            <a:solidFill>
              <a:srgbClr val="2F63A1"/>
            </a:solidFill>
          </a:ln>
        </p:spPr>
      </p:pic>
    </p:spTree>
    <p:extLst>
      <p:ext uri="{BB962C8B-B14F-4D97-AF65-F5344CB8AC3E}">
        <p14:creationId xmlns:p14="http://schemas.microsoft.com/office/powerpoint/2010/main" val="23397949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40" y="1601626"/>
            <a:ext cx="3329382" cy="1439890"/>
          </a:xfrm>
          <a:prstGeom prst="rect">
            <a:avLst/>
          </a:prstGeom>
          <a:ln w="19050">
            <a:solidFill>
              <a:srgbClr val="2F63A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72914223"/>
              </p:ext>
            </p:extLst>
          </p:nvPr>
        </p:nvGraphicFramePr>
        <p:xfrm>
          <a:off x="775263" y="743676"/>
          <a:ext cx="8103128" cy="61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4401641" y="1866899"/>
            <a:ext cx="4580434" cy="221701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491038" y="1988329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b="1" dirty="0" smtClean="0">
                <a:solidFill>
                  <a:srgbClr val="FF0000"/>
                </a:solidFill>
              </a:rPr>
              <a:t>Прием заявок: </a:t>
            </a:r>
            <a:r>
              <a:rPr lang="ru-RU" b="1" dirty="0">
                <a:solidFill>
                  <a:schemeClr val="tx2"/>
                </a:solidFill>
              </a:rPr>
              <a:t>до </a:t>
            </a:r>
            <a:r>
              <a:rPr lang="ru-RU" b="1" dirty="0" smtClean="0">
                <a:solidFill>
                  <a:schemeClr val="tx2"/>
                </a:solidFill>
              </a:rPr>
              <a:t>30 </a:t>
            </a:r>
            <a:r>
              <a:rPr lang="ru-RU" b="1" dirty="0">
                <a:solidFill>
                  <a:schemeClr val="tx2"/>
                </a:solidFill>
              </a:rPr>
              <a:t>сентября текущего года.</a:t>
            </a:r>
          </a:p>
          <a:p>
            <a:pPr lvl="0"/>
            <a:endParaRPr lang="ru-RU" b="1" dirty="0">
              <a:solidFill>
                <a:srgbClr val="FF0000"/>
              </a:solidFill>
            </a:endParaRP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Дата проведения: </a:t>
            </a:r>
            <a:r>
              <a:rPr lang="ru-RU" b="1" dirty="0" smtClean="0">
                <a:solidFill>
                  <a:schemeClr val="tx2"/>
                </a:solidFill>
              </a:rPr>
              <a:t>с 16 по 19 ноября 2026 года.</a:t>
            </a:r>
            <a:endParaRPr lang="ru-RU" b="1" dirty="0">
              <a:solidFill>
                <a:schemeClr val="tx2"/>
              </a:solidFill>
            </a:endParaRPr>
          </a:p>
          <a:p>
            <a:pPr lvl="0"/>
            <a:endParaRPr lang="ru-RU" b="1" dirty="0">
              <a:solidFill>
                <a:schemeClr val="tx2"/>
              </a:solidFill>
            </a:endParaRP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Место проведения: </a:t>
            </a:r>
            <a:r>
              <a:rPr lang="ru-RU" b="1" dirty="0">
                <a:solidFill>
                  <a:schemeClr val="tx2"/>
                </a:solidFill>
              </a:rPr>
              <a:t>РГУ им. А.Н. </a:t>
            </a:r>
            <a:r>
              <a:rPr lang="ru-RU" b="1" dirty="0" smtClean="0">
                <a:solidFill>
                  <a:schemeClr val="tx2"/>
                </a:solidFill>
              </a:rPr>
              <a:t>Косыгина.</a:t>
            </a:r>
          </a:p>
          <a:p>
            <a:pPr lvl="0"/>
            <a:r>
              <a:rPr lang="ru-RU" b="1" dirty="0" smtClean="0">
                <a:solidFill>
                  <a:schemeClr val="tx2"/>
                </a:solidFill>
              </a:rPr>
              <a:t> </a:t>
            </a:r>
            <a:endParaRPr lang="ru-RU" b="1" dirty="0">
              <a:solidFill>
                <a:schemeClr val="tx2"/>
              </a:solidFill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</a:rPr>
              <a:t>Участники форума: </a:t>
            </a:r>
            <a:r>
              <a:rPr lang="ru-RU" b="1" dirty="0" smtClean="0">
                <a:solidFill>
                  <a:schemeClr val="tx2"/>
                </a:solidFill>
              </a:rPr>
              <a:t> обучающиеся </a:t>
            </a:r>
            <a:r>
              <a:rPr lang="ru-RU" b="1" dirty="0" err="1">
                <a:solidFill>
                  <a:schemeClr val="tx2"/>
                </a:solidFill>
              </a:rPr>
              <a:t>бакалавриата</a:t>
            </a:r>
            <a:r>
              <a:rPr lang="ru-RU" b="1" dirty="0">
                <a:solidFill>
                  <a:schemeClr val="tx2"/>
                </a:solidFill>
              </a:rPr>
              <a:t>, </a:t>
            </a:r>
            <a:r>
              <a:rPr lang="ru-RU" b="1" dirty="0" err="1">
                <a:solidFill>
                  <a:schemeClr val="tx2"/>
                </a:solidFill>
              </a:rPr>
              <a:t>специалитета</a:t>
            </a:r>
            <a:r>
              <a:rPr lang="ru-RU" b="1" dirty="0">
                <a:solidFill>
                  <a:schemeClr val="tx2"/>
                </a:solidFill>
              </a:rPr>
              <a:t>, магистратуры и аспирантуры высших учебных заведений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5525" y="3224959"/>
            <a:ext cx="1681162" cy="1744880"/>
          </a:xfrm>
          <a:prstGeom prst="rect">
            <a:avLst/>
          </a:prstGeom>
          <a:ln w="19050">
            <a:solidFill>
              <a:srgbClr val="2F63A1"/>
            </a:solidFill>
          </a:ln>
        </p:spPr>
      </p:pic>
    </p:spTree>
    <p:extLst>
      <p:ext uri="{BB962C8B-B14F-4D97-AF65-F5344CB8AC3E}">
        <p14:creationId xmlns:p14="http://schemas.microsoft.com/office/powerpoint/2010/main" val="39790133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168140" y="1447398"/>
            <a:ext cx="4853940" cy="3376062"/>
          </a:xfrm>
          <a:prstGeom prst="roundRect">
            <a:avLst>
              <a:gd name="adj" fmla="val 6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494554"/>
              </p:ext>
            </p:extLst>
          </p:nvPr>
        </p:nvGraphicFramePr>
        <p:xfrm>
          <a:off x="691152" y="815936"/>
          <a:ext cx="8103128" cy="531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222280" y="1447398"/>
            <a:ext cx="48607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b="1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Главный </a:t>
            </a:r>
            <a:r>
              <a:rPr lang="ru-RU" sz="1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приз: </a:t>
            </a:r>
            <a:r>
              <a:rPr lang="ru-RU" sz="1200" b="1" dirty="0">
                <a:solidFill>
                  <a:schemeClr val="tx2"/>
                </a:solidFill>
                <a:latin typeface="+mj-lt"/>
              </a:rPr>
              <a:t>1 млн. рублей</a:t>
            </a:r>
          </a:p>
          <a:p>
            <a:pPr algn="just"/>
            <a:r>
              <a:rPr lang="ru-RU" sz="1200" b="1" dirty="0">
                <a:solidFill>
                  <a:schemeClr val="tx2"/>
                </a:solidFill>
                <a:latin typeface="+mj-lt"/>
              </a:rPr>
              <a:t>Для кого: к участию приглашаются изобретатели и рационализаторы всех возрастов, учёные, инженеры, студенты и школьники. Допускаются граждане РФ и иностранные граждане</a:t>
            </a:r>
          </a:p>
          <a:p>
            <a:pPr algn="just"/>
            <a:r>
              <a:rPr lang="ru-RU" sz="1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Условие участия: </a:t>
            </a:r>
            <a:r>
              <a:rPr lang="ru-RU" sz="1200" b="1" dirty="0">
                <a:solidFill>
                  <a:schemeClr val="tx2"/>
                </a:solidFill>
                <a:latin typeface="+mj-lt"/>
              </a:rPr>
              <a:t>действующие в РФ охранные документы на результаты  интеллектуальной деятельности</a:t>
            </a:r>
          </a:p>
          <a:p>
            <a:pPr algn="just" fontAlgn="ctr"/>
            <a:r>
              <a:rPr lang="ru-RU" sz="1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Прием заявок: </a:t>
            </a:r>
            <a:r>
              <a:rPr lang="ru-RU" sz="1200" b="1" dirty="0">
                <a:solidFill>
                  <a:schemeClr val="tx2"/>
                </a:solidFill>
                <a:latin typeface="+mj-lt"/>
              </a:rPr>
              <a:t>2 февраля 2026 – 30 сентября 2026</a:t>
            </a:r>
          </a:p>
          <a:p>
            <a:pPr algn="just" fontAlgn="ctr"/>
            <a:r>
              <a:rPr lang="ru-RU" sz="1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Экспертиза заявок: </a:t>
            </a:r>
            <a:r>
              <a:rPr lang="ru-RU" sz="1200" b="1" dirty="0">
                <a:solidFill>
                  <a:schemeClr val="tx2"/>
                </a:solidFill>
                <a:latin typeface="+mj-lt"/>
              </a:rPr>
              <a:t>1 октября 2026 – 24 октября 2026 </a:t>
            </a:r>
          </a:p>
          <a:p>
            <a:pPr algn="just" fontAlgn="ctr"/>
            <a:r>
              <a:rPr lang="ru-RU" sz="1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Определение победителей и призеров: </a:t>
            </a:r>
            <a:r>
              <a:rPr lang="ru-RU" sz="1200" b="1" dirty="0">
                <a:solidFill>
                  <a:schemeClr val="tx2"/>
                </a:solidFill>
                <a:latin typeface="+mj-lt"/>
              </a:rPr>
              <a:t>27 октября 2026 – 31 октября 2026</a:t>
            </a:r>
          </a:p>
          <a:p>
            <a:pPr algn="just" fontAlgn="ctr"/>
            <a:r>
              <a:rPr lang="ru-RU" sz="1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Торжественная церемония награждения в Москве:</a:t>
            </a:r>
            <a:r>
              <a:rPr lang="ru-RU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chemeClr val="tx2"/>
                </a:solidFill>
                <a:latin typeface="+mj-lt"/>
              </a:rPr>
              <a:t>ноябрь – декабрь 2026</a:t>
            </a:r>
          </a:p>
          <a:p>
            <a:pPr algn="just" fontAlgn="ctr"/>
            <a:r>
              <a:rPr lang="ru-RU" sz="12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Подробная информация: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https://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изобретатель-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года.рф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/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5" name="Рисунок 14"/>
          <p:cNvPicPr/>
          <p:nvPr/>
        </p:nvPicPr>
        <p:blipFill rotWithShape="1">
          <a:blip r:embed="rId12"/>
          <a:srcRect l="1854" t="9437" r="2402" b="14248"/>
          <a:stretch/>
        </p:blipFill>
        <p:spPr bwMode="auto">
          <a:xfrm>
            <a:off x="691152" y="1382973"/>
            <a:ext cx="3355068" cy="23115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916" y="3690170"/>
            <a:ext cx="1401860" cy="134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573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700776867"/>
              </p:ext>
            </p:extLst>
          </p:nvPr>
        </p:nvGraphicFramePr>
        <p:xfrm>
          <a:off x="762011" y="761190"/>
          <a:ext cx="8103128" cy="48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26" name="Picture 2" descr="https://cdn.10nauki.ru/upload/iblock/12a/jkv092ep25znjrpdfhhz42qu03pwlnwf/nauchart_1400%20(3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30" y="1351013"/>
            <a:ext cx="2984903" cy="211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3934709" y="1407374"/>
            <a:ext cx="4878344" cy="3446693"/>
          </a:xfrm>
          <a:prstGeom prst="roundRect">
            <a:avLst>
              <a:gd name="adj" fmla="val 6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К участию приглашены: </a:t>
            </a:r>
            <a:r>
              <a:rPr lang="ru-RU" b="1" dirty="0">
                <a:solidFill>
                  <a:schemeClr val="tx2"/>
                </a:solidFill>
              </a:rPr>
              <a:t>молодые художники, дизайнеры, иллюстраторы и </a:t>
            </a:r>
            <a:r>
              <a:rPr lang="ru-RU" b="1" dirty="0" err="1">
                <a:solidFill>
                  <a:schemeClr val="tx2"/>
                </a:solidFill>
              </a:rPr>
              <a:t>креаторы</a:t>
            </a:r>
            <a:r>
              <a:rPr lang="ru-RU" b="1" dirty="0">
                <a:solidFill>
                  <a:schemeClr val="tx2"/>
                </a:solidFill>
              </a:rPr>
              <a:t> визуального контента. 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Задача: </a:t>
            </a:r>
            <a:r>
              <a:rPr lang="ru-RU" b="1" dirty="0">
                <a:solidFill>
                  <a:schemeClr val="tx2"/>
                </a:solidFill>
              </a:rPr>
              <a:t>создать арт-постер, посвященный научным достижениям и разработкам в рамках Стратегии научно-технологического развития РФ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Подать заявку на конкурс можно </a:t>
            </a:r>
            <a:r>
              <a:rPr lang="ru-RU" b="1" u="sng" dirty="0">
                <a:solidFill>
                  <a:srgbClr val="FF0000"/>
                </a:solidFill>
              </a:rPr>
              <a:t>до 1 октября 2026 </a:t>
            </a:r>
            <a:r>
              <a:rPr lang="ru-RU" b="1" dirty="0">
                <a:solidFill>
                  <a:schemeClr val="tx2"/>
                </a:solidFill>
              </a:rPr>
              <a:t>года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Темы конкурса: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1. ИТ и технологии искусственного интеллекта;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2. Энергетика;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3. Персонализированная медицина;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4. Сельское хозяйство;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5. Безопасность;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6. Инновационные технологии: </a:t>
            </a:r>
            <a:r>
              <a:rPr lang="ru-RU" b="1" dirty="0" err="1">
                <a:solidFill>
                  <a:schemeClr val="tx2"/>
                </a:solidFill>
              </a:rPr>
              <a:t>электродвижение</a:t>
            </a:r>
            <a:r>
              <a:rPr lang="ru-RU" b="1" dirty="0">
                <a:solidFill>
                  <a:schemeClr val="tx2"/>
                </a:solidFill>
              </a:rPr>
              <a:t>;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7. Гуманитарные синтетические науки;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8. Экология и климат;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9. </a:t>
            </a:r>
            <a:r>
              <a:rPr lang="ru-RU" b="1" dirty="0" err="1">
                <a:solidFill>
                  <a:schemeClr val="tx2"/>
                </a:solidFill>
              </a:rPr>
              <a:t>Природоподобные</a:t>
            </a:r>
            <a:r>
              <a:rPr lang="ru-RU" b="1" dirty="0">
                <a:solidFill>
                  <a:schemeClr val="tx2"/>
                </a:solidFill>
              </a:rPr>
              <a:t> технологии; 10. Освоение Арктики (специальная номинация </a:t>
            </a:r>
            <a:r>
              <a:rPr lang="ru-RU" b="1" dirty="0" err="1">
                <a:solidFill>
                  <a:schemeClr val="tx2"/>
                </a:solidFill>
              </a:rPr>
              <a:t>госкорпорации</a:t>
            </a:r>
            <a:r>
              <a:rPr lang="ru-RU" b="1" dirty="0">
                <a:solidFill>
                  <a:schemeClr val="tx2"/>
                </a:solidFill>
              </a:rPr>
              <a:t> «</a:t>
            </a:r>
            <a:r>
              <a:rPr lang="ru-RU" b="1" dirty="0" err="1">
                <a:solidFill>
                  <a:schemeClr val="tx2"/>
                </a:solidFill>
              </a:rPr>
              <a:t>Росатом</a:t>
            </a:r>
            <a:r>
              <a:rPr lang="ru-RU" b="1" dirty="0">
                <a:solidFill>
                  <a:schemeClr val="tx2"/>
                </a:solidFill>
              </a:rPr>
              <a:t>»)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359" y="3507988"/>
            <a:ext cx="1479630" cy="147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92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211840" y="1463341"/>
            <a:ext cx="4853940" cy="3376062"/>
          </a:xfrm>
          <a:prstGeom prst="roundRect">
            <a:avLst>
              <a:gd name="adj" fmla="val 6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47765879"/>
              </p:ext>
            </p:extLst>
          </p:nvPr>
        </p:nvGraphicFramePr>
        <p:xfrm>
          <a:off x="691152" y="775504"/>
          <a:ext cx="8103128" cy="57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276040" y="1314807"/>
            <a:ext cx="4723276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В </a:t>
            </a:r>
            <a:r>
              <a:rPr lang="ru-RU" b="1" dirty="0">
                <a:solidFill>
                  <a:srgbClr val="FF0000"/>
                </a:solidFill>
              </a:rPr>
              <a:t>Конкурсе могут принять </a:t>
            </a:r>
            <a:r>
              <a:rPr lang="ru-RU" b="1" dirty="0" smtClean="0">
                <a:solidFill>
                  <a:srgbClr val="FF0000"/>
                </a:solidFill>
              </a:rPr>
              <a:t>участие: </a:t>
            </a:r>
            <a:r>
              <a:rPr lang="ru-RU" b="1" dirty="0">
                <a:solidFill>
                  <a:schemeClr val="tx2"/>
                </a:solidFill>
              </a:rPr>
              <a:t>обучающиеся по направлениям подготовки </a:t>
            </a:r>
            <a:r>
              <a:rPr lang="ru-RU" b="1" dirty="0" err="1">
                <a:solidFill>
                  <a:schemeClr val="tx2"/>
                </a:solidFill>
              </a:rPr>
              <a:t>бакалавриата</a:t>
            </a:r>
            <a:r>
              <a:rPr lang="ru-RU" b="1" dirty="0">
                <a:solidFill>
                  <a:schemeClr val="tx2"/>
                </a:solidFill>
              </a:rPr>
              <a:t> (не ниже третьего курса), магистратуры и аспирантуры, а также молодые исследователи в возрасте до 35 лет</a:t>
            </a:r>
          </a:p>
          <a:p>
            <a:r>
              <a:rPr lang="ru-RU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Условие </a:t>
            </a:r>
            <a:r>
              <a:rPr lang="ru-RU" b="1" dirty="0">
                <a:solidFill>
                  <a:srgbClr val="FF0000"/>
                </a:solidFill>
                <a:cs typeface="Arial" panose="020B0604020202020204" pitchFamily="34" charset="0"/>
              </a:rPr>
              <a:t>участия: </a:t>
            </a:r>
            <a:r>
              <a:rPr lang="ru-RU" b="1" dirty="0">
                <a:solidFill>
                  <a:schemeClr val="tx2"/>
                </a:solidFill>
              </a:rPr>
              <a:t>н</a:t>
            </a:r>
            <a:r>
              <a:rPr lang="ru-RU" b="1" dirty="0" smtClean="0">
                <a:solidFill>
                  <a:schemeClr val="tx2"/>
                </a:solidFill>
              </a:rPr>
              <a:t>а </a:t>
            </a:r>
            <a:r>
              <a:rPr lang="ru-RU" b="1" dirty="0">
                <a:solidFill>
                  <a:schemeClr val="tx2"/>
                </a:solidFill>
              </a:rPr>
              <a:t>Конкурс принимаются исследовательские проекты, выполненные индивидуально, либо в соавторстве (не более двух человек</a:t>
            </a:r>
            <a:r>
              <a:rPr lang="ru-RU" b="1" dirty="0" smtClean="0">
                <a:solidFill>
                  <a:schemeClr val="tx2"/>
                </a:solidFill>
              </a:rPr>
              <a:t>)</a:t>
            </a:r>
            <a:endParaRPr lang="ru-RU" b="1" dirty="0">
              <a:solidFill>
                <a:schemeClr val="tx2"/>
              </a:solidFill>
            </a:endParaRPr>
          </a:p>
          <a:p>
            <a:pPr fontAlgn="ctr"/>
            <a:r>
              <a:rPr lang="ru-RU" b="1" dirty="0">
                <a:solidFill>
                  <a:srgbClr val="FF0000"/>
                </a:solidFill>
              </a:rPr>
              <a:t>Сроки подачи заявок:</a:t>
            </a:r>
            <a:r>
              <a:rPr lang="ru-RU" dirty="0"/>
              <a:t> </a:t>
            </a:r>
            <a:r>
              <a:rPr lang="ru-RU" b="1" dirty="0">
                <a:solidFill>
                  <a:schemeClr val="tx2"/>
                </a:solidFill>
              </a:rPr>
              <a:t>с 15 апреля до 15 октября 2026 </a:t>
            </a:r>
            <a:r>
              <a:rPr lang="ru-RU" b="1" dirty="0" smtClean="0">
                <a:solidFill>
                  <a:schemeClr val="tx2"/>
                </a:solidFill>
              </a:rPr>
              <a:t>года </a:t>
            </a:r>
          </a:p>
          <a:p>
            <a:pPr fontAlgn="ctr"/>
            <a:r>
              <a:rPr lang="ru-RU" b="1" dirty="0" smtClean="0">
                <a:solidFill>
                  <a:srgbClr val="FF0000"/>
                </a:solidFill>
              </a:rPr>
              <a:t>Подведение </a:t>
            </a:r>
            <a:r>
              <a:rPr lang="ru-RU" b="1" dirty="0">
                <a:solidFill>
                  <a:srgbClr val="FF0000"/>
                </a:solidFill>
              </a:rPr>
              <a:t>итогов Конкурса: </a:t>
            </a:r>
            <a:r>
              <a:rPr lang="ru-RU" b="1" dirty="0">
                <a:solidFill>
                  <a:schemeClr val="tx2"/>
                </a:solidFill>
              </a:rPr>
              <a:t>10 ноября 2026 </a:t>
            </a:r>
            <a:r>
              <a:rPr lang="ru-RU" b="1" dirty="0" smtClean="0">
                <a:solidFill>
                  <a:schemeClr val="tx2"/>
                </a:solidFill>
              </a:rPr>
              <a:t>года</a:t>
            </a:r>
          </a:p>
          <a:p>
            <a:pPr fontAlgn="ctr"/>
            <a:r>
              <a:rPr lang="ru-RU" b="1" dirty="0" smtClean="0">
                <a:solidFill>
                  <a:srgbClr val="FF0000"/>
                </a:solidFill>
              </a:rPr>
              <a:t>Подробная информация и конкурсная документация: </a:t>
            </a:r>
            <a:r>
              <a:rPr lang="en-US" b="1" dirty="0" smtClean="0">
                <a:solidFill>
                  <a:schemeClr val="tx2"/>
                </a:solidFill>
                <a:hlinkClick r:id="rId11"/>
              </a:rPr>
              <a:t>https</a:t>
            </a:r>
            <a:r>
              <a:rPr lang="en-US" b="1" dirty="0">
                <a:solidFill>
                  <a:schemeClr val="tx2"/>
                </a:solidFill>
                <a:hlinkClick r:id="rId11"/>
              </a:rPr>
              <a:t>://identitas.ru/konkurs-nir</a:t>
            </a:r>
            <a:r>
              <a:rPr lang="en-US" b="1" dirty="0" smtClean="0">
                <a:solidFill>
                  <a:schemeClr val="tx2"/>
                </a:solidFill>
                <a:hlinkClick r:id="rId11"/>
              </a:rPr>
              <a:t>/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14" name="Рисунок 13"/>
          <p:cNvPicPr/>
          <p:nvPr/>
        </p:nvPicPr>
        <p:blipFill rotWithShape="1">
          <a:blip r:embed="rId12"/>
          <a:srcRect l="2265" t="10234" r="20111" b="28366"/>
          <a:stretch/>
        </p:blipFill>
        <p:spPr bwMode="auto">
          <a:xfrm>
            <a:off x="734489" y="1463341"/>
            <a:ext cx="3372691" cy="2124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846" y="3682330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924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145376" y="1406966"/>
            <a:ext cx="4853940" cy="3376062"/>
          </a:xfrm>
          <a:prstGeom prst="roundRect">
            <a:avLst>
              <a:gd name="adj" fmla="val 6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61555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220778348"/>
              </p:ext>
            </p:extLst>
          </p:nvPr>
        </p:nvGraphicFramePr>
        <p:xfrm>
          <a:off x="691151" y="775504"/>
          <a:ext cx="8140475" cy="57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244801" y="1231286"/>
            <a:ext cx="4810539" cy="3551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К участию в конкурсе </a:t>
            </a:r>
            <a:r>
              <a:rPr lang="ru-RU" b="1" dirty="0" smtClean="0">
                <a:solidFill>
                  <a:srgbClr val="FF0000"/>
                </a:solidFill>
              </a:rPr>
              <a:t>допускаются: </a:t>
            </a:r>
            <a:r>
              <a:rPr lang="ru-RU" b="1" dirty="0">
                <a:solidFill>
                  <a:schemeClr val="tx2"/>
                </a:solidFill>
              </a:rPr>
              <a:t>совершеннолетние физические лица, несовершеннолетние физические лица в возрасте от 8 до 14 лет в лице своих </a:t>
            </a:r>
            <a:r>
              <a:rPr lang="ru-RU" b="1" dirty="0" smtClean="0">
                <a:solidFill>
                  <a:schemeClr val="tx2"/>
                </a:solidFill>
              </a:rPr>
              <a:t>законных представителей</a:t>
            </a:r>
            <a:r>
              <a:rPr lang="ru-RU" b="1" dirty="0">
                <a:solidFill>
                  <a:schemeClr val="tx2"/>
                </a:solidFill>
              </a:rPr>
              <a:t>, индивидуальные предприниматели, юридические лица, а также авторские коллективы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Прием заявок : </a:t>
            </a:r>
            <a:r>
              <a:rPr lang="ru-RU" b="1" dirty="0" smtClean="0">
                <a:solidFill>
                  <a:schemeClr val="tx2"/>
                </a:solidFill>
              </a:rPr>
              <a:t>17 </a:t>
            </a:r>
            <a:r>
              <a:rPr lang="ru-RU" b="1" dirty="0">
                <a:solidFill>
                  <a:schemeClr val="tx2"/>
                </a:solidFill>
              </a:rPr>
              <a:t>августа 2026 г. – 18 января 2027 г. 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1 декабря 2026 г. – 5 марта 2027 г. – технический отбор заявок рабочей группой</a:t>
            </a: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5 марта – 5 мая 2027 г. – оценка заявок Экспертной группой </a:t>
            </a:r>
            <a:r>
              <a:rPr lang="ru-RU" b="1" dirty="0" smtClean="0">
                <a:solidFill>
                  <a:schemeClr val="tx2"/>
                </a:solidFill>
              </a:rPr>
              <a:t>Премии </a:t>
            </a:r>
            <a:endParaRPr lang="ru-RU" b="1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31 мая – 19 июля 2027 г. – оценка заявок </a:t>
            </a:r>
            <a:r>
              <a:rPr lang="ru-RU" b="1" dirty="0" smtClean="0">
                <a:solidFill>
                  <a:schemeClr val="tx2"/>
                </a:solidFill>
              </a:rPr>
              <a:t>Жюри</a:t>
            </a:r>
            <a:endParaRPr lang="ru-RU" b="1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Октябрь–ноябрь 2027 г. – торжественная церемония награждения победителей </a:t>
            </a:r>
            <a:r>
              <a:rPr lang="ru-RU" b="1" dirty="0" smtClean="0">
                <a:solidFill>
                  <a:schemeClr val="tx2"/>
                </a:solidFill>
              </a:rPr>
              <a:t>Премии</a:t>
            </a:r>
            <a:endParaRPr lang="ru-RU" b="1" dirty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</a:rPr>
              <a:t>Подробная информация и конкурсная документация: </a:t>
            </a:r>
            <a:r>
              <a:rPr lang="en-US" b="1" dirty="0">
                <a:solidFill>
                  <a:schemeClr val="tx2"/>
                </a:solidFill>
                <a:hlinkClick r:id="rId11"/>
              </a:rPr>
              <a:t>https://rgo.ru/activity/project-list/premiya-russkogo-geograficheskogo-obshchestva-2026</a:t>
            </a:r>
            <a:r>
              <a:rPr lang="en-US" b="1" dirty="0" smtClean="0">
                <a:solidFill>
                  <a:schemeClr val="tx2"/>
                </a:solidFill>
                <a:hlinkClick r:id="rId11"/>
              </a:rPr>
              <a:t>/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51" y="1347505"/>
            <a:ext cx="3398201" cy="22510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08" y="3530047"/>
            <a:ext cx="1465787" cy="146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303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196234" y="1434599"/>
            <a:ext cx="4657682" cy="3376062"/>
          </a:xfrm>
          <a:prstGeom prst="roundRect">
            <a:avLst>
              <a:gd name="adj" fmla="val 6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65900534"/>
              </p:ext>
            </p:extLst>
          </p:nvPr>
        </p:nvGraphicFramePr>
        <p:xfrm>
          <a:off x="691152" y="775504"/>
          <a:ext cx="8103128" cy="57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293097" y="1561756"/>
            <a:ext cx="4723276" cy="280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chemeClr val="tx2"/>
                </a:solidFill>
              </a:rPr>
              <a:t>Научное </a:t>
            </a:r>
            <a:r>
              <a:rPr lang="ru-RU" b="1" dirty="0">
                <a:solidFill>
                  <a:schemeClr val="tx2"/>
                </a:solidFill>
              </a:rPr>
              <a:t>студенческое общество Юридического факультета МГУ имени </a:t>
            </a:r>
            <a:r>
              <a:rPr lang="ru-RU" b="1" dirty="0" err="1">
                <a:solidFill>
                  <a:schemeClr val="tx2"/>
                </a:solidFill>
              </a:rPr>
              <a:t>М.В.Ломоносова</a:t>
            </a:r>
            <a:r>
              <a:rPr lang="ru-RU" b="1" dirty="0">
                <a:solidFill>
                  <a:schemeClr val="tx2"/>
                </a:solidFill>
              </a:rPr>
              <a:t> приглашает  принять участие в Международной научно-практической конференции студентов, аспирантов и молодых ученых </a:t>
            </a:r>
            <a:r>
              <a:rPr lang="ru-RU" b="1" dirty="0">
                <a:solidFill>
                  <a:srgbClr val="FF0000"/>
                </a:solidFill>
              </a:rPr>
              <a:t>«Эволюция права-2026»</a:t>
            </a:r>
            <a:r>
              <a:rPr lang="ru-RU" b="1" dirty="0">
                <a:solidFill>
                  <a:schemeClr val="tx2"/>
                </a:solidFill>
              </a:rPr>
              <a:t>, которая пройдет в стенах Юридического факультета </a:t>
            </a:r>
            <a:r>
              <a:rPr lang="ru-RU" b="1" dirty="0">
                <a:solidFill>
                  <a:srgbClr val="FF0000"/>
                </a:solidFill>
              </a:rPr>
              <a:t>9-10 октября 2026 года.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Регистрация</a:t>
            </a:r>
            <a:r>
              <a:rPr lang="ru-RU" b="1" dirty="0">
                <a:solidFill>
                  <a:srgbClr val="FF0000"/>
                </a:solidFill>
              </a:rPr>
              <a:t>:</a:t>
            </a:r>
            <a:r>
              <a:rPr lang="ru-RU" b="1" dirty="0">
                <a:solidFill>
                  <a:schemeClr val="tx2"/>
                </a:solidFill>
              </a:rPr>
              <a:t> до 31 августа 2026 23:59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Слушатель</a:t>
            </a:r>
            <a:r>
              <a:rPr lang="ru-RU" b="1" dirty="0">
                <a:solidFill>
                  <a:srgbClr val="FF0000"/>
                </a:solidFill>
              </a:rPr>
              <a:t>:</a:t>
            </a:r>
            <a:r>
              <a:rPr lang="ru-RU" b="1" dirty="0">
                <a:solidFill>
                  <a:schemeClr val="tx2"/>
                </a:solidFill>
              </a:rPr>
              <a:t>  с 1 августа – 30 сентября 2026 23:59</a:t>
            </a:r>
          </a:p>
          <a:p>
            <a:pPr fontAlgn="ctr"/>
            <a:endParaRPr lang="ru-RU" b="1" dirty="0" smtClean="0">
              <a:solidFill>
                <a:schemeClr val="tx2"/>
              </a:solidFill>
            </a:endParaRPr>
          </a:p>
          <a:p>
            <a:pPr fontAlgn="ctr"/>
            <a:r>
              <a:rPr lang="ru-RU" b="1" dirty="0" smtClean="0">
                <a:solidFill>
                  <a:schemeClr val="tx2"/>
                </a:solidFill>
              </a:rPr>
              <a:t>Подробная </a:t>
            </a:r>
            <a:r>
              <a:rPr lang="ru-RU" b="1" dirty="0">
                <a:solidFill>
                  <a:schemeClr val="tx2"/>
                </a:solidFill>
              </a:rPr>
              <a:t>информация и конкурсная документация: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  <a:hlinkClick r:id="rId11"/>
              </a:rPr>
              <a:t>https://confhub.ru/rus/event/10604</a:t>
            </a:r>
            <a:r>
              <a:rPr lang="en-US" b="1" dirty="0" smtClean="0">
                <a:solidFill>
                  <a:schemeClr val="tx2"/>
                </a:solidFill>
                <a:hlinkClick r:id="rId11"/>
              </a:rPr>
              <a:t>/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49" y="1463341"/>
            <a:ext cx="3198228" cy="22844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813" y="3747790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549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250834" y="1715968"/>
            <a:ext cx="4603800" cy="3324807"/>
          </a:xfrm>
          <a:prstGeom prst="roundRect">
            <a:avLst>
              <a:gd name="adj" fmla="val 6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67582422"/>
              </p:ext>
            </p:extLst>
          </p:nvPr>
        </p:nvGraphicFramePr>
        <p:xfrm>
          <a:off x="691152" y="677728"/>
          <a:ext cx="8103128" cy="92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250834" y="1862602"/>
            <a:ext cx="4515113" cy="3280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Место и дата проведения:</a:t>
            </a:r>
            <a:r>
              <a:rPr lang="ru-RU" b="1" dirty="0" smtClean="0">
                <a:solidFill>
                  <a:schemeClr val="tx2"/>
                </a:solidFill>
              </a:rPr>
              <a:t> г. Архангельск 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2 октября 2026 года </a:t>
            </a:r>
            <a:r>
              <a:rPr lang="ru-RU" b="1" dirty="0">
                <a:solidFill>
                  <a:schemeClr val="tx2"/>
                </a:solidFill>
              </a:rPr>
              <a:t>в рамках Всероссийского форума молодых учёных «Полюс» — флагманского мероприятия Центра молодых исследователей «Полюс</a:t>
            </a:r>
            <a:r>
              <a:rPr lang="ru-RU" b="1" dirty="0" smtClean="0">
                <a:solidFill>
                  <a:schemeClr val="tx2"/>
                </a:solidFill>
              </a:rPr>
              <a:t>».</a:t>
            </a:r>
          </a:p>
          <a:p>
            <a:pPr algn="just">
              <a:lnSpc>
                <a:spcPct val="80000"/>
              </a:lnSpc>
            </a:pPr>
            <a:r>
              <a:rPr lang="ru-RU" b="1" dirty="0">
                <a:solidFill>
                  <a:schemeClr val="tx2"/>
                </a:solidFill>
              </a:rPr>
              <a:t>Конференция «Полюс» — место, где молодые учёные обмениваются идеями, представляют исследования и вместе выстраивают арктическую повестку страны.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Участие </a:t>
            </a:r>
            <a:r>
              <a:rPr lang="ru-RU" b="1" dirty="0">
                <a:solidFill>
                  <a:schemeClr val="tx2"/>
                </a:solidFill>
              </a:rPr>
              <a:t>возможно очно и дистанционно. Лучшие доклады будут опубликованы в сборнике РИНЦ, все участники получат </a:t>
            </a:r>
            <a:r>
              <a:rPr lang="ru-RU" b="1" dirty="0" smtClean="0">
                <a:solidFill>
                  <a:schemeClr val="tx2"/>
                </a:solidFill>
              </a:rPr>
              <a:t>сертификаты</a:t>
            </a:r>
            <a:endParaRPr lang="ru-RU" b="1" dirty="0">
              <a:solidFill>
                <a:schemeClr val="tx2"/>
              </a:solidFill>
            </a:endParaRPr>
          </a:p>
          <a:p>
            <a:pPr lvl="0" algn="just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0000"/>
                </a:solidFill>
              </a:rPr>
              <a:t>Начало и окончание смены: </a:t>
            </a:r>
            <a:r>
              <a:rPr lang="ru-RU" altLang="ru-RU" b="1" dirty="0">
                <a:solidFill>
                  <a:schemeClr val="tx2"/>
                </a:solidFill>
              </a:rPr>
              <a:t>14.09.2026 — 03.10.2026</a:t>
            </a:r>
          </a:p>
          <a:p>
            <a:pPr algn="just" defTabSz="914400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FF0000"/>
                </a:solidFill>
              </a:rPr>
              <a:t>Окончание </a:t>
            </a:r>
            <a:r>
              <a:rPr lang="ru-RU" altLang="ru-RU" b="1" dirty="0">
                <a:solidFill>
                  <a:srgbClr val="FF0000"/>
                </a:solidFill>
              </a:rPr>
              <a:t>регистрации: </a:t>
            </a:r>
            <a:r>
              <a:rPr lang="ru-RU" altLang="ru-RU" b="1" dirty="0">
                <a:solidFill>
                  <a:schemeClr val="tx2"/>
                </a:solidFill>
              </a:rPr>
              <a:t>06.09.2026 23:59</a:t>
            </a:r>
          </a:p>
          <a:p>
            <a:pPr>
              <a:lnSpc>
                <a:spcPct val="80000"/>
              </a:lnSpc>
            </a:pPr>
            <a:endParaRPr lang="ru-RU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276999"/>
            <a:ext cx="65" cy="553998"/>
          </a:xfrm>
          <a:prstGeom prst="rect">
            <a:avLst/>
          </a:prstGeom>
          <a:solidFill>
            <a:srgbClr val="EFEA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40" y="3733800"/>
            <a:ext cx="1409700" cy="14097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022898" y="4235406"/>
            <a:ext cx="21392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dirty="0">
                <a:solidFill>
                  <a:srgbClr val="5E6068"/>
                </a:solidFill>
                <a:latin typeface="Inter"/>
              </a:rPr>
              <a:t>Организатор: </a:t>
            </a:r>
            <a:r>
              <a:rPr lang="ru-RU" altLang="ru-RU" sz="1000" dirty="0">
                <a:solidFill>
                  <a:srgbClr val="2E2F33"/>
                </a:solidFill>
                <a:latin typeface="Inter"/>
              </a:rPr>
              <a:t>Центр молодых исследователей «Полюс»</a:t>
            </a:r>
          </a:p>
          <a:p>
            <a:pPr marL="457200" lvl="1" indent="-457200" defTabSz="9144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8C64D8"/>
                </a:solidFill>
                <a:latin typeface="Inter"/>
                <a:hlinkClick r:id="rId12"/>
              </a:rPr>
              <a:t>info@arh-nauka.ru</a:t>
            </a:r>
            <a:endParaRPr lang="ru-RU" altLang="ru-RU" sz="1000" dirty="0">
              <a:solidFill>
                <a:srgbClr val="2E2F33"/>
              </a:solidFill>
              <a:latin typeface="Inter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65" y="1715968"/>
            <a:ext cx="3287113" cy="208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6256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475256" y="1435281"/>
            <a:ext cx="4319024" cy="3376062"/>
          </a:xfrm>
          <a:prstGeom prst="roundRect">
            <a:avLst>
              <a:gd name="adj" fmla="val 6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968956444"/>
              </p:ext>
            </p:extLst>
          </p:nvPr>
        </p:nvGraphicFramePr>
        <p:xfrm>
          <a:off x="691152" y="775504"/>
          <a:ext cx="8103128" cy="57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579028" y="1543651"/>
            <a:ext cx="411148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Место </a:t>
            </a:r>
            <a:r>
              <a:rPr lang="ru-RU" b="1" dirty="0">
                <a:solidFill>
                  <a:srgbClr val="FF0000"/>
                </a:solidFill>
              </a:rPr>
              <a:t>и дата проведения : </a:t>
            </a:r>
            <a:r>
              <a:rPr lang="ru-RU" b="1" dirty="0">
                <a:solidFill>
                  <a:schemeClr val="tx2"/>
                </a:solidFill>
              </a:rPr>
              <a:t>г. Нижний Новгород </a:t>
            </a:r>
            <a:r>
              <a:rPr lang="ru-RU" b="1" dirty="0" smtClean="0">
                <a:solidFill>
                  <a:schemeClr val="tx2"/>
                </a:solidFill>
              </a:rPr>
              <a:t> с 28.10 </a:t>
            </a:r>
            <a:r>
              <a:rPr lang="ru-RU" b="1" dirty="0">
                <a:solidFill>
                  <a:schemeClr val="tx2"/>
                </a:solidFill>
              </a:rPr>
              <a:t>– </a:t>
            </a:r>
            <a:r>
              <a:rPr lang="ru-RU" b="1" dirty="0" smtClean="0">
                <a:solidFill>
                  <a:schemeClr val="tx2"/>
                </a:solidFill>
              </a:rPr>
              <a:t>30.10.2026</a:t>
            </a:r>
            <a:endParaRPr lang="ru-RU" b="1" dirty="0">
              <a:solidFill>
                <a:schemeClr val="tx2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Участники:</a:t>
            </a:r>
            <a:r>
              <a:rPr lang="ru-RU" b="1" dirty="0" smtClean="0">
                <a:solidFill>
                  <a:schemeClr val="tx2"/>
                </a:solidFill>
              </a:rPr>
              <a:t> студенты, молодые ученые, обучающиеся </a:t>
            </a:r>
            <a:r>
              <a:rPr lang="ru-RU" b="1" dirty="0">
                <a:solidFill>
                  <a:schemeClr val="tx2"/>
                </a:solidFill>
              </a:rPr>
              <a:t>школ и колледжей в возрасте от 14 лет, </a:t>
            </a:r>
            <a:r>
              <a:rPr lang="ru-RU" b="1" dirty="0" smtClean="0">
                <a:solidFill>
                  <a:schemeClr val="tx2"/>
                </a:solidFill>
              </a:rPr>
              <a:t>преподаватели </a:t>
            </a:r>
            <a:r>
              <a:rPr lang="ru-RU" b="1" dirty="0">
                <a:solidFill>
                  <a:schemeClr val="tx2"/>
                </a:solidFill>
              </a:rPr>
              <a:t>и </a:t>
            </a:r>
            <a:r>
              <a:rPr lang="ru-RU" b="1" dirty="0" smtClean="0">
                <a:solidFill>
                  <a:schemeClr val="tx2"/>
                </a:solidFill>
              </a:rPr>
              <a:t>специалисты-практики. 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Мероприятие </a:t>
            </a:r>
            <a:r>
              <a:rPr lang="ru-RU" b="1" dirty="0">
                <a:solidFill>
                  <a:schemeClr val="tx2"/>
                </a:solidFill>
              </a:rPr>
              <a:t>пройдет в формате конференции молодых ученых и пленарных докладов. </a:t>
            </a:r>
          </a:p>
          <a:p>
            <a:r>
              <a:rPr lang="ru-RU" b="1" dirty="0">
                <a:solidFill>
                  <a:srgbClr val="FF0000"/>
                </a:solidFill>
              </a:rPr>
              <a:t>Регистрация на Конференцию в </a:t>
            </a:r>
            <a:r>
              <a:rPr lang="ru-RU" b="1" dirty="0">
                <a:solidFill>
                  <a:srgbClr val="FF0000"/>
                </a:solidFill>
                <a:hlinkClick r:id="rId11"/>
              </a:rPr>
              <a:t>научной сети «Ломоносов»</a:t>
            </a:r>
            <a:r>
              <a:rPr lang="ru-RU" b="1" dirty="0">
                <a:solidFill>
                  <a:srgbClr val="FF0000"/>
                </a:solidFill>
              </a:rPr>
              <a:t>: </a:t>
            </a:r>
            <a:r>
              <a:rPr lang="ru-RU" b="1" dirty="0">
                <a:solidFill>
                  <a:schemeClr val="tx2"/>
                </a:solidFill>
              </a:rPr>
              <a:t>до 4 октября 2026 г. </a:t>
            </a:r>
          </a:p>
          <a:p>
            <a:r>
              <a:rPr lang="ru-RU" b="1" dirty="0">
                <a:solidFill>
                  <a:srgbClr val="FF0000"/>
                </a:solidFill>
              </a:rPr>
              <a:t>Прием тезисов докладов : </a:t>
            </a:r>
            <a:r>
              <a:rPr lang="ru-RU" b="1" dirty="0">
                <a:solidFill>
                  <a:schemeClr val="tx2"/>
                </a:solidFill>
              </a:rPr>
              <a:t>до 8 ноября 2026 г. 23:59</a:t>
            </a:r>
          </a:p>
          <a:p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7" y="1563088"/>
            <a:ext cx="3476933" cy="19557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05" y="3563270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062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566039" y="1434599"/>
            <a:ext cx="4319024" cy="3376062"/>
          </a:xfrm>
          <a:prstGeom prst="roundRect">
            <a:avLst>
              <a:gd name="adj" fmla="val 6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597287535"/>
              </p:ext>
            </p:extLst>
          </p:nvPr>
        </p:nvGraphicFramePr>
        <p:xfrm>
          <a:off x="691152" y="775504"/>
          <a:ext cx="8103128" cy="57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579027" y="1543651"/>
            <a:ext cx="43060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Место </a:t>
            </a:r>
            <a:r>
              <a:rPr lang="ru-RU" b="1" dirty="0">
                <a:solidFill>
                  <a:srgbClr val="FF0000"/>
                </a:solidFill>
              </a:rPr>
              <a:t>и дата </a:t>
            </a:r>
            <a:r>
              <a:rPr lang="ru-RU" b="1" dirty="0" smtClean="0">
                <a:solidFill>
                  <a:srgbClr val="FF0000"/>
                </a:solidFill>
              </a:rPr>
              <a:t>проведения : </a:t>
            </a:r>
            <a:r>
              <a:rPr lang="ru-RU" b="1" dirty="0" smtClean="0">
                <a:solidFill>
                  <a:schemeClr val="tx2"/>
                </a:solidFill>
              </a:rPr>
              <a:t>с</a:t>
            </a:r>
            <a:r>
              <a:rPr lang="ru-RU" b="1" dirty="0">
                <a:solidFill>
                  <a:schemeClr val="tx2"/>
                </a:solidFill>
              </a:rPr>
              <a:t> 19 по 21 октября на базе Университета МИСИС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Участники: </a:t>
            </a:r>
            <a:r>
              <a:rPr lang="ru-RU" b="1" dirty="0">
                <a:solidFill>
                  <a:schemeClr val="tx2"/>
                </a:solidFill>
              </a:rPr>
              <a:t>сотрудники, молодые ученые, аспиранты и обучающиеся образовательных и научных организаций, занимающиеся исследованием </a:t>
            </a:r>
            <a:r>
              <a:rPr lang="ru-RU" b="1" dirty="0" err="1" smtClean="0">
                <a:solidFill>
                  <a:schemeClr val="tx2"/>
                </a:solidFill>
              </a:rPr>
              <a:t>микропластика</a:t>
            </a:r>
            <a:r>
              <a:rPr lang="ru-RU" b="1" dirty="0">
                <a:solidFill>
                  <a:schemeClr val="tx2"/>
                </a:solidFill>
              </a:rPr>
              <a:t> </a:t>
            </a:r>
          </a:p>
          <a:p>
            <a:r>
              <a:rPr lang="ru-RU" b="1" dirty="0">
                <a:solidFill>
                  <a:srgbClr val="FF0000"/>
                </a:solidFill>
              </a:rPr>
              <a:t>Прием заявок:  </a:t>
            </a:r>
            <a:r>
              <a:rPr lang="ru-RU" b="1" dirty="0">
                <a:solidFill>
                  <a:schemeClr val="tx2"/>
                </a:solidFill>
              </a:rPr>
              <a:t>до 18 сентября </a:t>
            </a:r>
            <a:r>
              <a:rPr lang="ru-RU" b="1" dirty="0" smtClean="0">
                <a:solidFill>
                  <a:schemeClr val="tx2"/>
                </a:solidFill>
              </a:rPr>
              <a:t>включительно</a:t>
            </a:r>
            <a:endParaRPr lang="ru-RU" dirty="0" smtClean="0"/>
          </a:p>
          <a:p>
            <a:r>
              <a:rPr lang="ru-RU" b="1" dirty="0">
                <a:solidFill>
                  <a:srgbClr val="FF0000"/>
                </a:solidFill>
              </a:rPr>
              <a:t>Регистрация по ссылке </a:t>
            </a:r>
            <a:r>
              <a:rPr lang="ru-RU" b="1" dirty="0" smtClean="0">
                <a:solidFill>
                  <a:srgbClr val="FF0000"/>
                </a:solidFill>
              </a:rPr>
              <a:t>:  </a:t>
            </a:r>
            <a:r>
              <a:rPr lang="en-US" dirty="0" smtClean="0">
                <a:hlinkClick r:id="rId11"/>
              </a:rPr>
              <a:t>https</a:t>
            </a:r>
            <a:r>
              <a:rPr lang="en-US" dirty="0">
                <a:hlinkClick r:id="rId11"/>
              </a:rPr>
              <a:t>://</a:t>
            </a:r>
            <a:r>
              <a:rPr lang="en-US" dirty="0" smtClean="0">
                <a:hlinkClick r:id="rId11"/>
              </a:rPr>
              <a:t>research.misis.ru/mpschool</a:t>
            </a:r>
            <a:r>
              <a:rPr lang="ru-RU" dirty="0"/>
              <a:t> 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45" y="3530250"/>
            <a:ext cx="1107335" cy="1107335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 rotWithShape="1">
          <a:blip r:embed="rId13"/>
          <a:srcRect l="9677" t="9517" r="15271" b="4465"/>
          <a:stretch/>
        </p:blipFill>
        <p:spPr bwMode="auto">
          <a:xfrm>
            <a:off x="741602" y="1406966"/>
            <a:ext cx="3742074" cy="30147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75701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597219" y="1383688"/>
            <a:ext cx="4319024" cy="3376062"/>
          </a:xfrm>
          <a:prstGeom prst="roundRect">
            <a:avLst>
              <a:gd name="adj" fmla="val 696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065592156"/>
              </p:ext>
            </p:extLst>
          </p:nvPr>
        </p:nvGraphicFramePr>
        <p:xfrm>
          <a:off x="691152" y="775504"/>
          <a:ext cx="8103128" cy="57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565943" y="1321077"/>
            <a:ext cx="430603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1200" b="1" dirty="0" smtClean="0">
                <a:solidFill>
                  <a:srgbClr val="FF0000"/>
                </a:solidFill>
              </a:rPr>
              <a:t>Место </a:t>
            </a:r>
            <a:r>
              <a:rPr lang="ru-RU" sz="1200" b="1" dirty="0">
                <a:solidFill>
                  <a:srgbClr val="FF0000"/>
                </a:solidFill>
              </a:rPr>
              <a:t>и дата </a:t>
            </a:r>
            <a:r>
              <a:rPr lang="ru-RU" sz="1200" b="1" dirty="0" smtClean="0">
                <a:solidFill>
                  <a:srgbClr val="FF0000"/>
                </a:solidFill>
              </a:rPr>
              <a:t>проведения :  </a:t>
            </a:r>
            <a:r>
              <a:rPr lang="ru-RU" sz="1200" b="1" dirty="0">
                <a:solidFill>
                  <a:schemeClr val="tx2"/>
                </a:solidFill>
              </a:rPr>
              <a:t>г. </a:t>
            </a:r>
            <a:r>
              <a:rPr lang="ru-RU" sz="1200" b="1" dirty="0" smtClean="0">
                <a:solidFill>
                  <a:schemeClr val="tx2"/>
                </a:solidFill>
              </a:rPr>
              <a:t>Санкт-Петербург 12–13 </a:t>
            </a:r>
            <a:r>
              <a:rPr lang="ru-RU" sz="1200" b="1" dirty="0">
                <a:solidFill>
                  <a:schemeClr val="tx2"/>
                </a:solidFill>
              </a:rPr>
              <a:t>ноября 2026 года </a:t>
            </a:r>
            <a:endParaRPr lang="ru-RU" sz="1200" b="1" dirty="0" smtClean="0">
              <a:solidFill>
                <a:schemeClr val="tx2"/>
              </a:solidFill>
            </a:endParaRPr>
          </a:p>
          <a:p>
            <a:pPr algn="just"/>
            <a:r>
              <a:rPr lang="ru-RU" sz="1200" b="1" dirty="0" smtClean="0">
                <a:solidFill>
                  <a:srgbClr val="FF0000"/>
                </a:solidFill>
              </a:rPr>
              <a:t>Участники: </a:t>
            </a:r>
            <a:r>
              <a:rPr lang="ru-RU" sz="1200" b="1" dirty="0" smtClean="0">
                <a:solidFill>
                  <a:schemeClr val="tx2"/>
                </a:solidFill>
              </a:rPr>
              <a:t>образовательная </a:t>
            </a:r>
            <a:r>
              <a:rPr lang="ru-RU" sz="1200" b="1" dirty="0">
                <a:solidFill>
                  <a:schemeClr val="tx2"/>
                </a:solidFill>
              </a:rPr>
              <a:t>или научная организация может направить до двух представителей от студенческого научного общества или совета молодых учёных с правом </a:t>
            </a:r>
            <a:r>
              <a:rPr lang="ru-RU" sz="1200" b="1" dirty="0" smtClean="0">
                <a:solidFill>
                  <a:schemeClr val="tx2"/>
                </a:solidFill>
              </a:rPr>
              <a:t>голоса</a:t>
            </a:r>
          </a:p>
          <a:p>
            <a:pPr algn="just"/>
            <a:r>
              <a:rPr lang="ru-RU" sz="1200" b="1" dirty="0" smtClean="0">
                <a:solidFill>
                  <a:srgbClr val="FF0000"/>
                </a:solidFill>
              </a:rPr>
              <a:t>Цель: </a:t>
            </a:r>
            <a:r>
              <a:rPr lang="ru-RU" sz="1200" b="1" dirty="0">
                <a:solidFill>
                  <a:schemeClr val="tx2"/>
                </a:solidFill>
              </a:rPr>
              <a:t>создание площадки для обмена опытом, обсуждения актуальных вопросов развития молодёжной науки и формирования новых </a:t>
            </a:r>
            <a:r>
              <a:rPr lang="ru-RU" sz="1200" b="1" dirty="0" smtClean="0">
                <a:solidFill>
                  <a:schemeClr val="tx2"/>
                </a:solidFill>
              </a:rPr>
              <a:t>инициатив</a:t>
            </a:r>
            <a:endParaRPr lang="ru-RU" sz="1200" b="1" dirty="0">
              <a:solidFill>
                <a:schemeClr val="tx2"/>
              </a:solidFill>
            </a:endParaRPr>
          </a:p>
          <a:p>
            <a:pPr algn="just"/>
            <a:r>
              <a:rPr lang="ru-RU" sz="1200" b="1" dirty="0" smtClean="0">
                <a:solidFill>
                  <a:srgbClr val="FF0000"/>
                </a:solidFill>
              </a:rPr>
              <a:t>Регистрация: </a:t>
            </a:r>
            <a:r>
              <a:rPr lang="ru-RU" sz="1200" b="1" dirty="0" smtClean="0">
                <a:solidFill>
                  <a:schemeClr val="tx2"/>
                </a:solidFill>
              </a:rPr>
              <a:t>до 17 сентября 2026 </a:t>
            </a:r>
            <a:r>
              <a:rPr lang="ru-RU" sz="1200" b="1" dirty="0">
                <a:solidFill>
                  <a:schemeClr val="tx2"/>
                </a:solidFill>
              </a:rPr>
              <a:t>(направить на электронную почту организационного комитета </a:t>
            </a:r>
            <a:r>
              <a:rPr lang="ru-RU" sz="1200" b="1" dirty="0">
                <a:solidFill>
                  <a:schemeClr val="tx2"/>
                </a:solidFill>
                <a:hlinkClick r:id="rId11"/>
              </a:rPr>
              <a:t>sno_events@spbu.ru</a:t>
            </a:r>
            <a:r>
              <a:rPr lang="ru-RU" sz="1200" b="1" dirty="0">
                <a:solidFill>
                  <a:schemeClr val="tx2"/>
                </a:solidFill>
              </a:rPr>
              <a:t> выписку из протокола заседания СНО или СМУ об избрании </a:t>
            </a:r>
            <a:r>
              <a:rPr lang="ru-RU" sz="1200" b="1" dirty="0" smtClean="0">
                <a:solidFill>
                  <a:schemeClr val="tx2"/>
                </a:solidFill>
              </a:rPr>
              <a:t>делегатов)</a:t>
            </a:r>
            <a:endParaRPr lang="ru-RU" sz="1200" b="1" dirty="0">
              <a:solidFill>
                <a:schemeClr val="tx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269" y="4157575"/>
            <a:ext cx="860798" cy="8607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99" y="1640961"/>
            <a:ext cx="3835698" cy="251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589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521550" y="1771974"/>
            <a:ext cx="4324572" cy="31019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61028108"/>
              </p:ext>
            </p:extLst>
          </p:nvPr>
        </p:nvGraphicFramePr>
        <p:xfrm>
          <a:off x="790212" y="766099"/>
          <a:ext cx="8103128" cy="900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841776" y="1822030"/>
            <a:ext cx="379336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FF0000"/>
                </a:solidFill>
              </a:rPr>
              <a:t>Дата и время окончания приема </a:t>
            </a:r>
            <a:r>
              <a:rPr lang="ru-RU" sz="1600" b="1" dirty="0" smtClean="0">
                <a:solidFill>
                  <a:srgbClr val="FF0000"/>
                </a:solidFill>
              </a:rPr>
              <a:t>заявок:</a:t>
            </a:r>
            <a:r>
              <a:rPr lang="ru-RU" sz="1600" dirty="0" smtClean="0"/>
              <a:t>  </a:t>
            </a:r>
            <a:r>
              <a:rPr lang="ru-RU" sz="1600" b="1" dirty="0">
                <a:solidFill>
                  <a:schemeClr val="tx2"/>
                </a:solidFill>
              </a:rPr>
              <a:t>до</a:t>
            </a: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chemeClr val="tx2"/>
                </a:solidFill>
              </a:rPr>
              <a:t>16:00 </a:t>
            </a:r>
            <a:r>
              <a:rPr lang="ru-RU" sz="1600" b="1" dirty="0">
                <a:solidFill>
                  <a:schemeClr val="tx2"/>
                </a:solidFill>
              </a:rPr>
              <a:t>часов </a:t>
            </a:r>
            <a:r>
              <a:rPr lang="ru-RU" sz="1600" b="1" dirty="0" smtClean="0">
                <a:solidFill>
                  <a:schemeClr val="tx2"/>
                </a:solidFill>
              </a:rPr>
              <a:t>1 </a:t>
            </a:r>
            <a:r>
              <a:rPr lang="ru-RU" sz="1600" b="1" dirty="0">
                <a:solidFill>
                  <a:schemeClr val="tx2"/>
                </a:solidFill>
              </a:rPr>
              <a:t>сентября 2026 года</a:t>
            </a:r>
          </a:p>
          <a:p>
            <a:pPr lvl="0"/>
            <a:r>
              <a:rPr lang="ru-RU" sz="1600" b="1" dirty="0" smtClean="0">
                <a:solidFill>
                  <a:srgbClr val="FF0000"/>
                </a:solidFill>
              </a:rPr>
              <a:t>Прием заявок: </a:t>
            </a:r>
            <a:r>
              <a:rPr lang="ru-RU" u="sng" dirty="0">
                <a:hlinkClick r:id="rId11"/>
              </a:rPr>
              <a:t>https://subsidiya.tatarstan.ru/landing</a:t>
            </a:r>
            <a:r>
              <a:rPr lang="ru-RU" u="sng" dirty="0" smtClean="0">
                <a:hlinkClick r:id="rId11"/>
              </a:rPr>
              <a:t>/</a:t>
            </a:r>
            <a:r>
              <a:rPr lang="en-US" u="sng" dirty="0" smtClean="0"/>
              <a:t>  </a:t>
            </a:r>
            <a:endParaRPr lang="ru-RU" sz="1600" dirty="0" smtClean="0"/>
          </a:p>
          <a:p>
            <a:pPr lvl="0"/>
            <a:endParaRPr lang="ru-RU" sz="1600" b="1" dirty="0" smtClean="0">
              <a:solidFill>
                <a:srgbClr val="FF0000"/>
              </a:solidFill>
            </a:endParaRPr>
          </a:p>
          <a:p>
            <a:pPr lvl="0"/>
            <a:r>
              <a:rPr lang="ru-RU" sz="1600" b="1" dirty="0" smtClean="0">
                <a:solidFill>
                  <a:srgbClr val="FF0000"/>
                </a:solidFill>
              </a:rPr>
              <a:t>Подробная </a:t>
            </a:r>
            <a:r>
              <a:rPr lang="ru-RU" sz="1600" b="1" dirty="0">
                <a:solidFill>
                  <a:srgbClr val="FF0000"/>
                </a:solidFill>
              </a:rPr>
              <a:t>информация размещена на </a:t>
            </a:r>
            <a:r>
              <a:rPr lang="ru-RU" sz="1600" b="1" dirty="0" smtClean="0">
                <a:solidFill>
                  <a:srgbClr val="FF0000"/>
                </a:solidFill>
              </a:rPr>
              <a:t>сайте МОиН РТ:  </a:t>
            </a:r>
            <a:r>
              <a:rPr lang="ru-RU" sz="1600" u="sng" dirty="0">
                <a:hlinkClick r:id="rId12"/>
              </a:rPr>
              <a:t>https://mon.tatarstan.ru/poddergka_uchenyh.htm</a:t>
            </a:r>
            <a:r>
              <a:rPr lang="ru-RU" sz="1600" dirty="0"/>
              <a:t> </a:t>
            </a:r>
            <a:endParaRPr lang="ru-RU" sz="1600" b="1" dirty="0" smtClean="0">
              <a:solidFill>
                <a:schemeClr val="tx2"/>
              </a:solidFill>
            </a:endParaRPr>
          </a:p>
        </p:txBody>
      </p:sp>
      <p:pic>
        <p:nvPicPr>
          <p:cNvPr id="11" name="Объект 4"/>
          <p:cNvPicPr>
            <a:picLocks noGrp="1"/>
          </p:cNvPicPr>
          <p:nvPr>
            <p:ph sz="half" idx="1"/>
          </p:nvPr>
        </p:nvPicPr>
        <p:blipFill rotWithShape="1">
          <a:blip r:embed="rId13"/>
          <a:srcRect l="3809" t="9517" b="3550"/>
          <a:stretch/>
        </p:blipFill>
        <p:spPr bwMode="auto">
          <a:xfrm>
            <a:off x="994873" y="1716708"/>
            <a:ext cx="2818455" cy="15758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Объект 6"/>
          <p:cNvPicPr>
            <a:picLocks noGrp="1"/>
          </p:cNvPicPr>
          <p:nvPr>
            <p:ph sz="half" idx="2"/>
          </p:nvPr>
        </p:nvPicPr>
        <p:blipFill rotWithShape="1">
          <a:blip r:embed="rId14"/>
          <a:srcRect l="14928" t="10432" r="721" b="3478"/>
          <a:stretch/>
        </p:blipFill>
        <p:spPr bwMode="auto">
          <a:xfrm>
            <a:off x="888125" y="3225853"/>
            <a:ext cx="3031952" cy="18128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906" y="2539760"/>
            <a:ext cx="723074" cy="7635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68" y="4101855"/>
            <a:ext cx="745818" cy="74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200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566039" y="1851891"/>
            <a:ext cx="4201825" cy="11377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4083918"/>
            <a:ext cx="8604448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98" y="73813"/>
            <a:ext cx="1775898" cy="483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396" y="55753"/>
            <a:ext cx="799549" cy="6039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0" y="55753"/>
            <a:ext cx="1718918" cy="6326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078" y="46517"/>
            <a:ext cx="614902" cy="66952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236255700"/>
              </p:ext>
            </p:extLst>
          </p:nvPr>
        </p:nvGraphicFramePr>
        <p:xfrm>
          <a:off x="762011" y="761190"/>
          <a:ext cx="8103128" cy="73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39788" y="1595678"/>
            <a:ext cx="2819889" cy="3437947"/>
          </a:xfrm>
          <a:prstGeom prst="rect">
            <a:avLst/>
          </a:prstGeom>
          <a:ln w="19050">
            <a:solidFill>
              <a:srgbClr val="336CC8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566039" y="195803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200" b="1" dirty="0">
                <a:solidFill>
                  <a:srgbClr val="FF0000"/>
                </a:solidFill>
              </a:rPr>
              <a:t>Срок </a:t>
            </a:r>
            <a:r>
              <a:rPr lang="ru-RU" sz="1200" b="1" dirty="0" smtClean="0">
                <a:solidFill>
                  <a:srgbClr val="FF0000"/>
                </a:solidFill>
              </a:rPr>
              <a:t>заполнения </a:t>
            </a:r>
            <a:r>
              <a:rPr lang="ru-RU" sz="1200" b="1" dirty="0">
                <a:solidFill>
                  <a:srgbClr val="FF0000"/>
                </a:solidFill>
              </a:rPr>
              <a:t>анкеты: </a:t>
            </a:r>
            <a:r>
              <a:rPr lang="ru-RU" sz="1200" b="1" dirty="0" smtClean="0">
                <a:solidFill>
                  <a:schemeClr val="tx2"/>
                </a:solidFill>
              </a:rPr>
              <a:t>до </a:t>
            </a:r>
            <a:r>
              <a:rPr lang="ru-RU" sz="1200" b="1" dirty="0">
                <a:solidFill>
                  <a:schemeClr val="tx2"/>
                </a:solidFill>
              </a:rPr>
              <a:t>24 </a:t>
            </a:r>
            <a:r>
              <a:rPr lang="ru-RU" sz="1200" b="1" dirty="0" smtClean="0">
                <a:solidFill>
                  <a:schemeClr val="tx2"/>
                </a:solidFill>
              </a:rPr>
              <a:t>августа</a:t>
            </a:r>
          </a:p>
          <a:p>
            <a:pPr lvl="0"/>
            <a:endParaRPr lang="ru-RU" sz="1200" b="1" dirty="0">
              <a:solidFill>
                <a:schemeClr val="tx2"/>
              </a:solidFill>
            </a:endParaRPr>
          </a:p>
          <a:p>
            <a:pPr lvl="0"/>
            <a:r>
              <a:rPr lang="ru-RU" sz="1200" b="1" dirty="0" smtClean="0">
                <a:solidFill>
                  <a:schemeClr val="tx2"/>
                </a:solidFill>
              </a:rPr>
              <a:t>Просим направить заполненные анкеты по </a:t>
            </a:r>
            <a:r>
              <a:rPr lang="ru-RU" sz="1200" b="1" dirty="0">
                <a:solidFill>
                  <a:schemeClr val="tx2"/>
                </a:solidFill>
              </a:rPr>
              <a:t>электронному адресу </a:t>
            </a:r>
            <a:r>
              <a:rPr lang="ru-RU" sz="1200" b="1" dirty="0" smtClean="0">
                <a:solidFill>
                  <a:schemeClr val="tx2"/>
                </a:solidFill>
                <a:hlinkClick r:id="rId12"/>
              </a:rPr>
              <a:t>Milyausha.Galimova.F@tatar.ru</a:t>
            </a:r>
            <a:endParaRPr lang="ru-RU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255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539553" y="1707654"/>
            <a:ext cx="86044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87802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Благодарю за внимание!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rgbClr val="87802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6857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87802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Игътибарыгыз өчен рәхмәт!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7381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3903</TotalTime>
  <Words>1079</Words>
  <Application>Microsoft Office PowerPoint</Application>
  <DocSecurity>0</DocSecurity>
  <PresentationFormat>Экран (16:9)</PresentationFormat>
  <Paragraphs>155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4_Тема Office</vt:lpstr>
      <vt:lpstr>МЕРЫ ПОДДЕРЖКИ НИОКР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проекта создания ресурсных центров подготовки кадров в Республике Татарстан</dc:title>
  <dc:creator>User</dc:creator>
  <cp:lastModifiedBy>Насырова Лейла Радиковна</cp:lastModifiedBy>
  <cp:revision>2074</cp:revision>
  <cp:lastPrinted>2025-06-30T09:14:23Z</cp:lastPrinted>
  <dcterms:created xsi:type="dcterms:W3CDTF">2016-02-05T15:59:35Z</dcterms:created>
  <dcterms:modified xsi:type="dcterms:W3CDTF">2026-08-25T14:28:37Z</dcterms:modified>
  <dc:identifier/>
  <dc:language/>
  <cp:version/>
</cp:coreProperties>
</file>