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2" r:id="rId5"/>
    <p:sldId id="260" r:id="rId6"/>
    <p:sldId id="261" r:id="rId7"/>
    <p:sldId id="264" r:id="rId8"/>
    <p:sldId id="265" r:id="rId9"/>
    <p:sldId id="263" r:id="rId10"/>
    <p:sldId id="266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9900"/>
    <a:srgbClr val="F0FAB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49" d="100"/>
          <a:sy n="49" d="100"/>
        </p:scale>
        <p:origin x="-96" y="-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59234-1B40-4482-9947-55A1DACA37CF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1B6B1-6F72-4C14-9E23-5FE54802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47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02A2C-CB54-4C78-9EB7-13CFD9B90D8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D577-A506-4231-845A-77ED532E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85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4481353"/>
            <a:ext cx="141051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07704" y="764704"/>
            <a:ext cx="6444208" cy="3024336"/>
          </a:xfrm>
        </p:spPr>
        <p:txBody>
          <a:bodyPr>
            <a:normAutofit/>
          </a:bodyPr>
          <a:lstStyle>
            <a:lvl1pPr>
              <a:defRPr sz="3600" b="1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Franklin Gothic Medium" pitchFamily="34" charset="0"/>
              </a:defRPr>
            </a:lvl1pPr>
          </a:lstStyle>
          <a:p>
            <a:r>
              <a:rPr lang="ru-RU" dirty="0" smtClean="0"/>
              <a:t>Состояние и перспективы развития образовательной деятельности в «Поволжском </a:t>
            </a:r>
            <a:r>
              <a:rPr lang="ru-RU" dirty="0" err="1" smtClean="0"/>
              <a:t>ГУФКСиТ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869160"/>
            <a:ext cx="22322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6" name="Picture 2" descr="https://unifirst-files.storage.yandexcloud.net/media/files/2025-08/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t="22786" r="47697" b="24851"/>
          <a:stretch/>
        </p:blipFill>
        <p:spPr bwMode="auto">
          <a:xfrm>
            <a:off x="179513" y="116632"/>
            <a:ext cx="1113797" cy="11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52" b="94259" l="32969" r="98125">
                        <a14:foregroundMark x1="72292" y1="54444" x2="89531" y2="81759"/>
                        <a14:foregroundMark x1="61510" y1="83981" x2="80990" y2="79167"/>
                        <a14:foregroundMark x1="76719" y1="86481" x2="87917" y2="83981"/>
                        <a14:foregroundMark x1="75625" y1="47222" x2="80625" y2="47593"/>
                        <a14:foregroundMark x1="82240" y1="49167" x2="86302" y2="49167"/>
                        <a14:foregroundMark x1="86198" y1="51574" x2="86354" y2="55648"/>
                        <a14:foregroundMark x1="86979" y1="48981" x2="86719" y2="48426"/>
                        <a14:foregroundMark x1="73646" y1="48426" x2="73854" y2="46759"/>
                        <a14:foregroundMark x1="71510" y1="52315" x2="71719" y2="51019"/>
                        <a14:foregroundMark x1="71563" y1="56296" x2="71510" y2="55000"/>
                        <a14:foregroundMark x1="56875" y1="72500" x2="51875" y2="71019"/>
                        <a14:foregroundMark x1="50781" y1="70741" x2="49375" y2="70556"/>
                        <a14:foregroundMark x1="49427" y1="71944" x2="49063" y2="70093"/>
                        <a14:foregroundMark x1="57969" y1="71019" x2="57396" y2="69630"/>
                        <a14:foregroundMark x1="86458" y1="61667" x2="86458" y2="61667"/>
                        <a14:foregroundMark x1="48125" y1="93333" x2="48125" y2="92685"/>
                        <a14:foregroundMark x1="48021" y1="75926" x2="48698" y2="76296"/>
                        <a14:foregroundMark x1="71927" y1="50278" x2="72552" y2="48796"/>
                        <a14:backgroundMark x1="43542" y1="88426" x2="41510" y2="81204"/>
                        <a14:backgroundMark x1="45833" y1="86389" x2="45521" y2="81111"/>
                        <a14:backgroundMark x1="58802" y1="61204" x2="63802" y2="61111"/>
                        <a14:backgroundMark x1="58125" y1="66481" x2="55521" y2="65926"/>
                        <a14:backgroundMark x1="55990" y1="70093" x2="54167" y2="69352"/>
                        <a14:backgroundMark x1="56250" y1="71019" x2="52552" y2="69630"/>
                        <a14:backgroundMark x1="64635" y1="65741" x2="66354" y2="60833"/>
                        <a14:backgroundMark x1="57865" y1="68241" x2="69740" y2="67222"/>
                        <a14:backgroundMark x1="58646" y1="69722" x2="59688" y2="69352"/>
                        <a14:backgroundMark x1="57813" y1="70093" x2="57396" y2="68889"/>
                        <a14:backgroundMark x1="57760" y1="71296" x2="56979" y2="70093"/>
                        <a14:backgroundMark x1="58073" y1="71574" x2="57865" y2="70278"/>
                        <a14:backgroundMark x1="57396" y1="69907" x2="57344" y2="69352"/>
                        <a14:backgroundMark x1="70156" y1="54167" x2="70208" y2="51111"/>
                        <a14:backgroundMark x1="90052" y1="63426" x2="91771" y2="54074"/>
                        <a14:backgroundMark x1="88802" y1="59259" x2="88385" y2="53056"/>
                        <a14:backgroundMark x1="88854" y1="64907" x2="88594" y2="61944"/>
                        <a14:backgroundMark x1="89063" y1="61111" x2="89375" y2="60093"/>
                        <a14:backgroundMark x1="88073" y1="59722" x2="89531" y2="58796"/>
                        <a14:backgroundMark x1="88281" y1="60833" x2="88281" y2="59722"/>
                        <a14:backgroundMark x1="89583" y1="60000" x2="89375" y2="58611"/>
                        <a14:backgroundMark x1="90260" y1="59167" x2="87917" y2="60370"/>
                        <a14:backgroundMark x1="57656" y1="67963" x2="57708" y2="70370"/>
                        <a14:backgroundMark x1="57135" y1="70741" x2="58125" y2="69907"/>
                        <a14:backgroundMark x1="57083" y1="69352" x2="57969" y2="71204"/>
                        <a14:backgroundMark x1="56719" y1="70370" x2="58229" y2="68704"/>
                        <a14:backgroundMark x1="57552" y1="71296" x2="58229" y2="69722"/>
                        <a14:backgroundMark x1="56719" y1="68889" x2="57969" y2="70463"/>
                        <a14:backgroundMark x1="58542" y1="69259" x2="56458" y2="70185"/>
                        <a14:backgroundMark x1="57656" y1="71389" x2="57396" y2="67593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30" t="45652" r="1778" b="7108"/>
          <a:stretch/>
        </p:blipFill>
        <p:spPr bwMode="auto">
          <a:xfrm>
            <a:off x="2343410" y="3292387"/>
            <a:ext cx="6811110" cy="358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797152"/>
            <a:ext cx="1901103" cy="3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79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801" y="274638"/>
            <a:ext cx="6650999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2" descr="https://unifirst-files.storage.yandexcloud.net/media/files/2025-08/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t="22786" r="47697" b="24851"/>
          <a:stretch/>
        </p:blipFill>
        <p:spPr bwMode="auto">
          <a:xfrm>
            <a:off x="179513" y="116632"/>
            <a:ext cx="1113797" cy="11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7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0B35-8FA7-490E-A2C2-9ECAE010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8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93096"/>
            <a:ext cx="3816424" cy="1368152"/>
          </a:xfrm>
          <a:ln w="28575">
            <a:noFill/>
          </a:ln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49.03.04 Спорт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03648" y="1412776"/>
            <a:ext cx="6768752" cy="1260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600" b="1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Arial Black" pitchFamily="34" charset="0"/>
              </a:rPr>
              <a:t>Спортивная подготовка в единоборствах (спортивная борьба, бокс, тхэквондо)</a:t>
            </a:r>
            <a:endParaRPr lang="ru-RU" sz="3600" b="1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157064"/>
            <a:ext cx="67687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ОБРАЗОВАТЕЛЬНАЯ ПРОГРАММА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5622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образовательной программы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1160" y="980728"/>
            <a:ext cx="266429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Наши преподаватели: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0978"/>
            <a:ext cx="3435846" cy="48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5622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образовательной программы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05" y="1306622"/>
            <a:ext cx="3682827" cy="472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Форма обучения: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очная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505" y="1966076"/>
            <a:ext cx="3682827" cy="472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Срок обучения: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4 года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3505" y="2625530"/>
            <a:ext cx="3682827" cy="472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Квалификация: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бакалавр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3661" y="3284985"/>
            <a:ext cx="3682827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ФГОС ВО: </a:t>
            </a:r>
            <a:endParaRPr lang="ru-RU" sz="1600" b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Приказ Министерства образования и науки РФ от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25 сентября 2019 г. № 886 «Об утверждении федерального государственного образовательного стандарта высшего образования -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бакалавриат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по направлению подготовки 49.03.04 Спорт»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99992" y="1124744"/>
            <a:ext cx="4248472" cy="5616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Профессиональные стандарты:</a:t>
            </a:r>
          </a:p>
          <a:p>
            <a:pPr marL="285750" indent="-285750" algn="just">
              <a:buFont typeface="Arial Unicode MS" pitchFamily="34" charset="-128"/>
              <a:buChar char="-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Профессиональный стандарт "Тренер-преподаватель", Утвержден приказом Министерства труда и социальной защиты Российской Федерации от 24 декабря 2020 г. N 952н (в ред. Приказа  Минтруда России от 30.08.2023 N 686н);</a:t>
            </a:r>
          </a:p>
          <a:p>
            <a:pPr marL="285750" indent="-285750" algn="just">
              <a:buFont typeface="Arial Unicode MS" pitchFamily="34" charset="-128"/>
              <a:buChar char="-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Профессиональный стандарт "Тренер", Утвержден приказом Министерства труда и социальной защиты Российской Федерации от 27.04.2023 № 362н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 Unicode MS" pitchFamily="34" charset="-128"/>
              <a:buChar char="-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Приказ Министерства труда и социальной защиты РФ от 18 октября 2013 г. N 544н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учитель)"</a:t>
            </a:r>
          </a:p>
        </p:txBody>
      </p:sp>
    </p:spTree>
    <p:extLst>
      <p:ext uri="{BB962C8B-B14F-4D97-AF65-F5344CB8AC3E}">
        <p14:creationId xmlns:p14="http://schemas.microsoft.com/office/powerpoint/2010/main" val="14622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5622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образовательной программы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9319" y="1196752"/>
            <a:ext cx="792088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Формируемые профессиональные компетенции:</a:t>
            </a:r>
          </a:p>
          <a:p>
            <a:pPr marL="285750" indent="-285750" algn="just">
              <a:buFont typeface="Arial Unicode MS" pitchFamily="34" charset="-128"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Способен разрабатывать и реализовывать образовательные программы в области физической культуры и спорта;</a:t>
            </a:r>
          </a:p>
          <a:p>
            <a:pPr marL="285750" indent="-285750" algn="just">
              <a:buFont typeface="Arial Unicode MS" pitchFamily="34" charset="-128"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Способен совершенствовать свое индивидуальное спортивное мастерство.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9318" y="3531178"/>
            <a:ext cx="7925419" cy="205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Области профессиональной деятельности: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Образование и наука (в сфере образования в области физической культуры и спорта; в сфере научных исследований в области физической культуры и спорта);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Физическая культура и спорт (в сфере спортивной подготовки, подготовки спортивных сборных команд).</a:t>
            </a:r>
          </a:p>
        </p:txBody>
      </p:sp>
    </p:spTree>
    <p:extLst>
      <p:ext uri="{BB962C8B-B14F-4D97-AF65-F5344CB8AC3E}">
        <p14:creationId xmlns:p14="http://schemas.microsoft.com/office/powerpoint/2010/main" val="26178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801" y="274638"/>
            <a:ext cx="6650999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образовательной программы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" y="1340768"/>
            <a:ext cx="1952507" cy="798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72" y="1310131"/>
            <a:ext cx="1288735" cy="876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47" y="1310131"/>
            <a:ext cx="985447" cy="876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351872"/>
            <a:ext cx="1259632" cy="8413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648" y="1410168"/>
            <a:ext cx="1368152" cy="83137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83892" y="5127989"/>
            <a:ext cx="77768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701" y="512798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профессий: тренер по виду спорта, учитель физической культуры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3" y="2545570"/>
            <a:ext cx="1581948" cy="1581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80" y="2606436"/>
            <a:ext cx="1498266" cy="14795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12" y="2694701"/>
            <a:ext cx="1578915" cy="11243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3" y="2780660"/>
            <a:ext cx="1105615" cy="11310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044754"/>
            <a:ext cx="1648098" cy="6029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42911"/>
            <a:ext cx="1619694" cy="12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9" y="980728"/>
            <a:ext cx="553087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Практика проходит на следующих предприятиях: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1766"/>
            <a:ext cx="4006200" cy="2034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1766"/>
            <a:ext cx="3732349" cy="2034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365104"/>
            <a:ext cx="4006200" cy="22241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3732349" cy="22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5622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образовательной программы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1160" y="980728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Наши преподаватели: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1" y="1704195"/>
            <a:ext cx="2764691" cy="3786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87" y="1704195"/>
            <a:ext cx="2808312" cy="3786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4195"/>
            <a:ext cx="2832343" cy="37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5622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образовательной программы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1160" y="980728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Наши преподаватели: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33218"/>
            <a:ext cx="2952328" cy="39364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533217"/>
            <a:ext cx="3051450" cy="3936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56" y="1533217"/>
            <a:ext cx="2993544" cy="37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5622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образовательной программы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1160" y="980728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Наши преподаватели: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664296" cy="3696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07" y="1628800"/>
            <a:ext cx="2829215" cy="36964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2912074" cy="36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5622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образовательной программы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1160" y="980728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Наши преподаватели: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30978"/>
            <a:ext cx="2916191" cy="3888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0985"/>
            <a:ext cx="2827111" cy="3826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28" y="1711154"/>
            <a:ext cx="2836981" cy="385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голубой">
  <a:themeElements>
    <a:clrScheme name="Другая 6">
      <a:dk1>
        <a:sysClr val="windowText" lastClr="000000"/>
      </a:dk1>
      <a:lt1>
        <a:sysClr val="window" lastClr="FFFFFF"/>
      </a:lt1>
      <a:dk2>
        <a:srgbClr val="F9F8F5"/>
      </a:dk2>
      <a:lt2>
        <a:srgbClr val="F9F8F5"/>
      </a:lt2>
      <a:accent1>
        <a:srgbClr val="F9F8F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голубой</Template>
  <TotalTime>2145</TotalTime>
  <Words>290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презентации голубой</vt:lpstr>
      <vt:lpstr>Презентация PowerPoint</vt:lpstr>
      <vt:lpstr>Презентация PowerPoint</vt:lpstr>
      <vt:lpstr>Презентация PowerPoint</vt:lpstr>
      <vt:lpstr>Характеристика образовательной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Камалова Гульназ Ильгамовна</dc:creator>
  <cp:lastModifiedBy>Преподаватель</cp:lastModifiedBy>
  <cp:revision>265</cp:revision>
  <cp:lastPrinted>2025-09-24T13:48:56Z</cp:lastPrinted>
  <dcterms:created xsi:type="dcterms:W3CDTF">2025-09-22T06:29:27Z</dcterms:created>
  <dcterms:modified xsi:type="dcterms:W3CDTF">2026-04-06T12:33:22Z</dcterms:modified>
</cp:coreProperties>
</file>