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9" r:id="rId4"/>
    <p:sldId id="260" r:id="rId5"/>
    <p:sldId id="261" r:id="rId6"/>
    <p:sldId id="263" r:id="rId7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FF9933"/>
    <a:srgbClr val="FF9900"/>
    <a:srgbClr val="F0FAB4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2" autoAdjust="0"/>
  </p:normalViewPr>
  <p:slideViewPr>
    <p:cSldViewPr>
      <p:cViewPr>
        <p:scale>
          <a:sx n="100" d="100"/>
          <a:sy n="100" d="100"/>
        </p:scale>
        <p:origin x="-1944" y="-3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A59234-1B40-4482-9947-55A1DACA37CF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C1B6B1-6F72-4C14-9E23-5FE5480264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6470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A02A2C-CB54-4C78-9EB7-13CFD9B90D8C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AFD577-A506-4231-845A-77ED532EA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0857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3" y="4481353"/>
            <a:ext cx="1410510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907704" y="764704"/>
            <a:ext cx="6444208" cy="3024336"/>
          </a:xfrm>
        </p:spPr>
        <p:txBody>
          <a:bodyPr>
            <a:normAutofit/>
          </a:bodyPr>
          <a:lstStyle>
            <a:lvl1pPr>
              <a:defRPr sz="3600" b="1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  <a:shade val="30000"/>
                        <a:satMod val="115000"/>
                      </a:schemeClr>
                    </a:gs>
                    <a:gs pos="50000">
                      <a:schemeClr val="tx1">
                        <a:lumMod val="65000"/>
                        <a:lumOff val="35000"/>
                        <a:shade val="67500"/>
                        <a:satMod val="115000"/>
                      </a:schemeClr>
                    </a:gs>
                    <a:gs pos="100000">
                      <a:schemeClr val="tx1">
                        <a:lumMod val="65000"/>
                        <a:lumOff val="35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latin typeface="Franklin Gothic Medium" pitchFamily="34" charset="0"/>
              </a:defRPr>
            </a:lvl1pPr>
          </a:lstStyle>
          <a:p>
            <a:r>
              <a:rPr lang="ru-RU" dirty="0" smtClean="0"/>
              <a:t>Состояние и перспективы развития образовательной деятельности в «Поволжском </a:t>
            </a:r>
            <a:r>
              <a:rPr lang="ru-RU" dirty="0" err="1" smtClean="0"/>
              <a:t>ГУФКСиТ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4869160"/>
            <a:ext cx="2232248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  <a:latin typeface="Franklin Gothic Medium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pic>
        <p:nvPicPr>
          <p:cNvPr id="1026" name="Picture 2" descr="https://unifirst-files.storage.yandexcloud.net/media/files/2025-08/logo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7" t="22786" r="47697" b="24851"/>
          <a:stretch/>
        </p:blipFill>
        <p:spPr bwMode="auto">
          <a:xfrm>
            <a:off x="179513" y="116632"/>
            <a:ext cx="1113797" cy="117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4352" b="94259" l="32969" r="98125">
                        <a14:foregroundMark x1="72292" y1="54444" x2="89531" y2="81759"/>
                        <a14:foregroundMark x1="61510" y1="83981" x2="80990" y2="79167"/>
                        <a14:foregroundMark x1="76719" y1="86481" x2="87917" y2="83981"/>
                        <a14:foregroundMark x1="75625" y1="47222" x2="80625" y2="47593"/>
                        <a14:foregroundMark x1="82240" y1="49167" x2="86302" y2="49167"/>
                        <a14:foregroundMark x1="86198" y1="51574" x2="86354" y2="55648"/>
                        <a14:foregroundMark x1="86979" y1="48981" x2="86719" y2="48426"/>
                        <a14:foregroundMark x1="73646" y1="48426" x2="73854" y2="46759"/>
                        <a14:foregroundMark x1="71510" y1="52315" x2="71719" y2="51019"/>
                        <a14:foregroundMark x1="71563" y1="56296" x2="71510" y2="55000"/>
                        <a14:foregroundMark x1="56875" y1="72500" x2="51875" y2="71019"/>
                        <a14:foregroundMark x1="50781" y1="70741" x2="49375" y2="70556"/>
                        <a14:foregroundMark x1="49427" y1="71944" x2="49063" y2="70093"/>
                        <a14:foregroundMark x1="57969" y1="71019" x2="57396" y2="69630"/>
                        <a14:foregroundMark x1="86458" y1="61667" x2="86458" y2="61667"/>
                        <a14:foregroundMark x1="48125" y1="93333" x2="48125" y2="92685"/>
                        <a14:foregroundMark x1="48021" y1="75926" x2="48698" y2="76296"/>
                        <a14:foregroundMark x1="71927" y1="50278" x2="72552" y2="48796"/>
                        <a14:backgroundMark x1="43542" y1="88426" x2="41510" y2="81204"/>
                        <a14:backgroundMark x1="45833" y1="86389" x2="45521" y2="81111"/>
                        <a14:backgroundMark x1="58802" y1="61204" x2="63802" y2="61111"/>
                        <a14:backgroundMark x1="58125" y1="66481" x2="55521" y2="65926"/>
                        <a14:backgroundMark x1="55990" y1="70093" x2="54167" y2="69352"/>
                        <a14:backgroundMark x1="56250" y1="71019" x2="52552" y2="69630"/>
                        <a14:backgroundMark x1="64635" y1="65741" x2="66354" y2="60833"/>
                        <a14:backgroundMark x1="57865" y1="68241" x2="69740" y2="67222"/>
                        <a14:backgroundMark x1="58646" y1="69722" x2="59688" y2="69352"/>
                        <a14:backgroundMark x1="57813" y1="70093" x2="57396" y2="68889"/>
                        <a14:backgroundMark x1="57760" y1="71296" x2="56979" y2="70093"/>
                        <a14:backgroundMark x1="58073" y1="71574" x2="57865" y2="70278"/>
                        <a14:backgroundMark x1="57396" y1="69907" x2="57344" y2="69352"/>
                        <a14:backgroundMark x1="70156" y1="54167" x2="70208" y2="51111"/>
                        <a14:backgroundMark x1="90052" y1="63426" x2="91771" y2="54074"/>
                        <a14:backgroundMark x1="88802" y1="59259" x2="88385" y2="53056"/>
                        <a14:backgroundMark x1="88854" y1="64907" x2="88594" y2="61944"/>
                        <a14:backgroundMark x1="89063" y1="61111" x2="89375" y2="60093"/>
                        <a14:backgroundMark x1="88073" y1="59722" x2="89531" y2="58796"/>
                        <a14:backgroundMark x1="88281" y1="60833" x2="88281" y2="59722"/>
                        <a14:backgroundMark x1="89583" y1="60000" x2="89375" y2="58611"/>
                        <a14:backgroundMark x1="90260" y1="59167" x2="87917" y2="60370"/>
                        <a14:backgroundMark x1="57656" y1="67963" x2="57708" y2="70370"/>
                        <a14:backgroundMark x1="57135" y1="70741" x2="58125" y2="69907"/>
                        <a14:backgroundMark x1="57083" y1="69352" x2="57969" y2="71204"/>
                        <a14:backgroundMark x1="56719" y1="70370" x2="58229" y2="68704"/>
                        <a14:backgroundMark x1="57552" y1="71296" x2="58229" y2="69722"/>
                        <a14:backgroundMark x1="56719" y1="68889" x2="57969" y2="70463"/>
                        <a14:backgroundMark x1="58542" y1="69259" x2="56458" y2="70185"/>
                        <a14:backgroundMark x1="57656" y1="71389" x2="57396" y2="67593"/>
                      </a14:backgroundRemoval>
                    </a14:imgEffect>
                    <a14:imgEffect>
                      <a14:colorTemperature colorTemp="5900"/>
                    </a14:imgEffect>
                    <a14:imgEffect>
                      <a14:saturation sat="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730" t="45652" r="1778" b="7108"/>
          <a:stretch/>
        </p:blipFill>
        <p:spPr bwMode="auto">
          <a:xfrm>
            <a:off x="2343410" y="3292387"/>
            <a:ext cx="6811110" cy="3584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9" y="4797152"/>
            <a:ext cx="1901103" cy="37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7798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5801" y="274638"/>
            <a:ext cx="6650999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6" name="Picture 2" descr="https://unifirst-files.storage.yandexcloud.net/media/files/2025-08/logo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7" t="22786" r="47697" b="24851"/>
          <a:stretch/>
        </p:blipFill>
        <p:spPr bwMode="auto">
          <a:xfrm>
            <a:off x="179513" y="116632"/>
            <a:ext cx="1113797" cy="117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0179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10B35-8FA7-490E-A2C2-9ECAE010F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68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3392400"/>
            <a:ext cx="3816424" cy="1368152"/>
          </a:xfrm>
          <a:ln w="28575">
            <a:noFill/>
          </a:ln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49.04.01 </a:t>
            </a:r>
            <a:endParaRPr lang="ru-RU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l">
              <a:spcBef>
                <a:spcPts val="0"/>
              </a:spcBef>
            </a:pP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Физическая </a:t>
            </a:r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культура</a:t>
            </a: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403648" y="1412776"/>
            <a:ext cx="6768752" cy="12601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3600" b="1" smtClean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  <a:shade val="30000"/>
                        <a:satMod val="115000"/>
                      </a:schemeClr>
                    </a:gs>
                    <a:gs pos="50000">
                      <a:schemeClr val="tx1">
                        <a:lumMod val="65000"/>
                        <a:lumOff val="35000"/>
                        <a:shade val="67500"/>
                        <a:satMod val="115000"/>
                      </a:schemeClr>
                    </a:gs>
                    <a:gs pos="100000">
                      <a:schemeClr val="tx1">
                        <a:lumMod val="65000"/>
                        <a:lumOff val="35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latin typeface="Arial Black" pitchFamily="34" charset="0"/>
              </a:rPr>
              <a:t>Физическая </a:t>
            </a:r>
            <a:r>
              <a:rPr lang="ru-RU" sz="3600" b="1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  <a:shade val="30000"/>
                        <a:satMod val="115000"/>
                      </a:schemeClr>
                    </a:gs>
                    <a:gs pos="50000">
                      <a:schemeClr val="tx1">
                        <a:lumMod val="65000"/>
                        <a:lumOff val="35000"/>
                        <a:shade val="67500"/>
                        <a:satMod val="115000"/>
                      </a:schemeClr>
                    </a:gs>
                    <a:gs pos="100000">
                      <a:schemeClr val="tx1">
                        <a:lumMod val="65000"/>
                        <a:lumOff val="35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latin typeface="Arial Black" pitchFamily="34" charset="0"/>
              </a:rPr>
              <a:t>культура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547664" y="157064"/>
            <a:ext cx="6768752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ОБРАЗОВАТЕЛЬНАЯ ПРОГРАММА</a:t>
            </a:r>
            <a:endParaRPr lang="ru-RU" b="1" u="sng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06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421161" y="231639"/>
            <a:ext cx="75488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Arial Black" pitchFamily="34" charset="0"/>
              </a:rPr>
              <a:t>Характеристика образовательной программы</a:t>
            </a:r>
            <a:endParaRPr lang="ru-RU" sz="2200" dirty="0">
              <a:latin typeface="Arial Black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83505" y="1306622"/>
            <a:ext cx="3682827" cy="4721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Форма обучения: </a:t>
            </a:r>
            <a:r>
              <a:rPr lang="ru-RU" b="1" dirty="0" smtClean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очная</a:t>
            </a:r>
            <a:endParaRPr lang="ru-RU" b="1" dirty="0">
              <a:solidFill>
                <a:schemeClr val="tx2">
                  <a:lumMod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83505" y="1966076"/>
            <a:ext cx="3682827" cy="4721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Срок обучения: </a:t>
            </a:r>
            <a:r>
              <a:rPr lang="ru-RU" b="1" dirty="0" smtClean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 </a:t>
            </a:r>
            <a:r>
              <a:rPr lang="ru-RU" b="1" dirty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года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83505" y="2625530"/>
            <a:ext cx="3682827" cy="4721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Квалификация: </a:t>
            </a:r>
            <a:r>
              <a:rPr lang="ru-RU" b="1" dirty="0" smtClean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магистр</a:t>
            </a:r>
            <a:endParaRPr lang="ru-RU" b="1" dirty="0">
              <a:solidFill>
                <a:schemeClr val="tx2">
                  <a:lumMod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63661" y="3284985"/>
            <a:ext cx="3682827" cy="34563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ФГОС ВО - магистратура по направлению подготовки 49.04.01 Физическая культура утвержден приказом </a:t>
            </a:r>
            <a:r>
              <a:rPr lang="ru-RU" sz="1600" b="1" dirty="0" err="1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Минобрнауки</a:t>
            </a:r>
            <a:r>
              <a:rPr lang="ru-RU" sz="1600" b="1" dirty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России от 19.09.2017 г. № 944. (Зарегистрирован Минюстом России 16.10.2017 г. № 48561).</a:t>
            </a:r>
            <a:endParaRPr lang="ru-RU" sz="1600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499992" y="3284986"/>
            <a:ext cx="4248472" cy="34563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Профессиональные стандарты:</a:t>
            </a:r>
          </a:p>
          <a:p>
            <a:pPr marL="285750" indent="-285750">
              <a:buFont typeface="Arial Unicode MS" pitchFamily="34" charset="-128"/>
              <a:buChar char="-"/>
            </a:pPr>
            <a:r>
              <a:rPr lang="ru-RU" sz="1600" b="1" dirty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Профессиональный	стандарт «Тренер», утвержденный приказом Министерства труда и социальной защиты Российской Федерации от 28 марта 2019 г. № 191н (зарегистрирован Министерством юстиции Российской Федерации 25 апреля 2019 г, регистрационный №54519)</a:t>
            </a:r>
          </a:p>
          <a:p>
            <a:endParaRPr lang="ru-RU" sz="1500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26" name="Picture 2" descr="Скачать картинки Sports psychology, стоковые фото Sport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755398"/>
            <a:ext cx="2592288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227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421161" y="231639"/>
            <a:ext cx="75488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Arial Black" pitchFamily="34" charset="0"/>
              </a:rPr>
              <a:t>Характеристика образовательной программы</a:t>
            </a:r>
            <a:endParaRPr lang="ru-RU" sz="2200" dirty="0">
              <a:latin typeface="Arial Black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73857" y="671705"/>
            <a:ext cx="7920880" cy="23390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Формируемые профессиональные компетенции:</a:t>
            </a:r>
          </a:p>
          <a:p>
            <a:pPr marL="285750" indent="-285750">
              <a:buFont typeface="Arial Unicode MS" pitchFamily="34" charset="-128"/>
              <a:buChar char="-"/>
            </a:pPr>
            <a:r>
              <a:rPr lang="ru-RU" sz="16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Способен проводить воспитательную работу со спортсменами и формировать благоприятный психологический климат в спортивном коллективе и команде сфере информационных технологий, управления технической </a:t>
            </a:r>
            <a:r>
              <a:rPr lang="ru-RU" sz="16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информацией.</a:t>
            </a:r>
          </a:p>
          <a:p>
            <a:pPr marL="285750" indent="-285750">
              <a:buFont typeface="Arial Unicode MS" pitchFamily="34" charset="-128"/>
              <a:buChar char="-"/>
            </a:pPr>
            <a:r>
              <a:rPr lang="ru-RU" sz="16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Способен организовать психолого-педагогическую поддержку спортсменов в период спортивных </a:t>
            </a:r>
            <a:r>
              <a:rPr lang="ru-RU" sz="16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соревнований</a:t>
            </a:r>
          </a:p>
          <a:p>
            <a:pPr marL="285750" indent="-285750">
              <a:buFont typeface="Arial Unicode MS" pitchFamily="34" charset="-128"/>
              <a:buChar char="-"/>
            </a:pPr>
            <a:r>
              <a:rPr lang="ru-RU" sz="16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Способен организовать и проводить мониторинг уровня мотивации и состояния психологического здоровья спортсменов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64780" y="3212976"/>
            <a:ext cx="7925419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 smtClean="0">
              <a:solidFill>
                <a:schemeClr val="tx2">
                  <a:lumMod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ru-RU" b="1" dirty="0" smtClean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Области </a:t>
            </a:r>
            <a:r>
              <a:rPr lang="ru-RU" b="1" dirty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профессиональной деятельности:</a:t>
            </a:r>
          </a:p>
          <a:p>
            <a:r>
              <a:rPr lang="ru-RU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Руководство спортсменами и спортивными командами, формирование, развитие и поддержание</a:t>
            </a:r>
          </a:p>
          <a:p>
            <a:r>
              <a:rPr lang="ru-RU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их спортивного потенциала для достижения спортивных результатов</a:t>
            </a:r>
          </a:p>
          <a:p>
            <a:endParaRPr lang="ru-RU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69319" y="4606049"/>
            <a:ext cx="7920880" cy="7745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Примеры организаций</a:t>
            </a:r>
            <a:r>
              <a:rPr lang="ru-RU" b="1" dirty="0" smtClean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спортивные школы, спортивные центры, спортивные объекты</a:t>
            </a:r>
            <a:endParaRPr lang="ru-RU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37321" y="5482060"/>
            <a:ext cx="7925419" cy="7745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Примеры профессий: тренеры и и</a:t>
            </a:r>
            <a:r>
              <a:rPr lang="ru-RU" b="1" dirty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</a:t>
            </a:r>
            <a:r>
              <a:rPr lang="ru-RU" b="1" dirty="0" smtClean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структоры методисты по физкультуре и спорту</a:t>
            </a:r>
            <a:r>
              <a:rPr lang="ru-RU" b="1" smtClean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тренер-консультант</a:t>
            </a:r>
            <a:endParaRPr lang="ru-RU" b="1" dirty="0">
              <a:solidFill>
                <a:schemeClr val="tx2">
                  <a:lumMod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1785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421161" y="231639"/>
            <a:ext cx="75488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Arial Black" pitchFamily="34" charset="0"/>
              </a:rPr>
              <a:t>Характеристика образовательной программы</a:t>
            </a:r>
            <a:endParaRPr lang="ru-RU" sz="2200" dirty="0">
              <a:latin typeface="Arial Black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331640" y="980728"/>
            <a:ext cx="7056784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Практика проходит на следующих предприятиях:</a:t>
            </a:r>
          </a:p>
          <a:p>
            <a:r>
              <a:rPr lang="ru-RU" b="1" dirty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спортивные школы, спортивные центры, спортивные объекты</a:t>
            </a:r>
          </a:p>
          <a:p>
            <a:endParaRPr lang="ru-RU" b="1" dirty="0">
              <a:solidFill>
                <a:schemeClr val="tx2">
                  <a:lumMod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44" y="2636912"/>
            <a:ext cx="4205656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636912"/>
            <a:ext cx="3376836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729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421161" y="231639"/>
            <a:ext cx="75488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latin typeface="Arial Black" pitchFamily="34" charset="0"/>
              </a:rPr>
              <a:t>Характеристика образовательной программы</a:t>
            </a:r>
            <a:endParaRPr lang="ru-RU" sz="2200" dirty="0">
              <a:latin typeface="Arial Black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21160" y="980728"/>
            <a:ext cx="266429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Наши преподаватели:</a:t>
            </a:r>
            <a:endParaRPr lang="ru-RU" b="1" dirty="0">
              <a:solidFill>
                <a:schemeClr val="tx2">
                  <a:lumMod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5991" y="4941168"/>
            <a:ext cx="2247700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Кузнецова Юлия Николаевна</a:t>
            </a:r>
            <a:endParaRPr lang="ru-RU" sz="1400" b="1" dirty="0">
              <a:solidFill>
                <a:schemeClr val="tx2">
                  <a:lumMod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ru-RU" sz="1400" b="1" dirty="0" smtClean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Доцент</a:t>
            </a:r>
            <a:endParaRPr lang="ru-RU" sz="1400" b="1" dirty="0">
              <a:solidFill>
                <a:schemeClr val="tx2">
                  <a:lumMod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ru-RU" sz="1400" b="1" dirty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Кандидат </a:t>
            </a:r>
            <a:r>
              <a:rPr lang="ru-RU" sz="1400" b="1" dirty="0" smtClean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психологических наук</a:t>
            </a:r>
            <a:endParaRPr lang="ru-RU" sz="1400" b="1" dirty="0">
              <a:solidFill>
                <a:schemeClr val="tx2">
                  <a:lumMod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553393" y="4941168"/>
            <a:ext cx="2314750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err="1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Зизикова</a:t>
            </a:r>
            <a:r>
              <a:rPr lang="ru-RU" sz="1400" b="1" dirty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Светлана Ивановна</a:t>
            </a:r>
          </a:p>
          <a:p>
            <a:pPr algn="ctr"/>
            <a:r>
              <a:rPr lang="ru-RU" sz="1400" b="1" dirty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Заведующий кафедрой</a:t>
            </a:r>
          </a:p>
          <a:p>
            <a:pPr algn="ctr"/>
            <a:r>
              <a:rPr lang="ru-RU" sz="1400" b="1" dirty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Доцент</a:t>
            </a:r>
          </a:p>
          <a:p>
            <a:pPr algn="ctr"/>
            <a:r>
              <a:rPr lang="ru-RU" sz="1400" b="1" dirty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Кандидат педагогических наук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524947" y="4976564"/>
            <a:ext cx="2314750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err="1" smtClean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Пайгунова</a:t>
            </a:r>
            <a:r>
              <a:rPr lang="ru-RU" sz="1400" b="1" dirty="0" smtClean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Юлия Викторовна</a:t>
            </a:r>
            <a:endParaRPr lang="ru-RU" sz="1400" b="1" dirty="0">
              <a:solidFill>
                <a:schemeClr val="tx2">
                  <a:lumMod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ru-RU" sz="1400" b="1" dirty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Доцент</a:t>
            </a:r>
          </a:p>
          <a:p>
            <a:pPr algn="ctr"/>
            <a:r>
              <a:rPr lang="ru-RU" sz="1400" b="1" dirty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Кандидат психологических </a:t>
            </a:r>
            <a:r>
              <a:rPr lang="ru-RU" sz="1400" b="1" dirty="0" smtClean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наук</a:t>
            </a:r>
            <a:endParaRPr lang="ru-RU" sz="1400" b="1" dirty="0">
              <a:solidFill>
                <a:schemeClr val="tx2">
                  <a:lumMod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26" name="Picture 2" descr="C:\Users\KuznetsovaJN\Desktop\ФОТО аккредитация\1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5990" y="1772816"/>
            <a:ext cx="2247699" cy="286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KuznetsovaJN\Desktop\ФОТО аккредитация\img_119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06250" y="-21793200"/>
            <a:ext cx="4118400" cy="617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KuznetsovaJN\Desktop\ФОТО аккредитация\img_119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73300" y="-19878675"/>
            <a:ext cx="8918400" cy="1337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KuznetsovaJN\Desktop\ФОТО аккредитация\img_119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772816"/>
            <a:ext cx="2038657" cy="286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51" b="15966"/>
          <a:stretch/>
        </p:blipFill>
        <p:spPr>
          <a:xfrm>
            <a:off x="3480259" y="1772816"/>
            <a:ext cx="2461017" cy="277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8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421161" y="231639"/>
            <a:ext cx="75488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latin typeface="Arial Black" pitchFamily="34" charset="0"/>
              </a:rPr>
              <a:t>Характеристика образовательной программы</a:t>
            </a:r>
            <a:endParaRPr lang="ru-RU" sz="2200" dirty="0">
              <a:latin typeface="Arial Black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21160" y="980728"/>
            <a:ext cx="266429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Наши преподаватели:</a:t>
            </a:r>
            <a:endParaRPr lang="ru-RU" b="1" dirty="0">
              <a:solidFill>
                <a:schemeClr val="tx2">
                  <a:lumMod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92871" y="4941168"/>
            <a:ext cx="2232249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Усманова </a:t>
            </a:r>
            <a:r>
              <a:rPr lang="ru-RU" sz="1400" b="1" dirty="0" err="1" smtClean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Зухра</a:t>
            </a:r>
            <a:r>
              <a:rPr lang="ru-RU" sz="1400" b="1" dirty="0" smtClean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400" b="1" dirty="0" err="1" smtClean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Тагировна</a:t>
            </a:r>
            <a:endParaRPr lang="ru-RU" sz="1400" b="1" dirty="0">
              <a:solidFill>
                <a:schemeClr val="tx2">
                  <a:lumMod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ru-RU" sz="1400" b="1" dirty="0" smtClean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Доцент</a:t>
            </a:r>
            <a:endParaRPr lang="ru-RU" sz="1400" b="1" dirty="0">
              <a:solidFill>
                <a:schemeClr val="tx2">
                  <a:lumMod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ru-RU" sz="1400" b="1" dirty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Кандидат </a:t>
            </a:r>
            <a:r>
              <a:rPr lang="ru-RU" sz="1400" b="1" dirty="0" smtClean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психологических наук</a:t>
            </a:r>
            <a:endParaRPr lang="ru-RU" sz="1400" b="1" dirty="0">
              <a:solidFill>
                <a:schemeClr val="tx2">
                  <a:lumMod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724128" y="4891236"/>
            <a:ext cx="1963738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err="1" smtClean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Замчевская</a:t>
            </a:r>
            <a:r>
              <a:rPr lang="ru-RU" sz="1400" b="1" dirty="0" smtClean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400" b="1" dirty="0" err="1" smtClean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Еленак</a:t>
            </a:r>
            <a:r>
              <a:rPr lang="ru-RU" sz="1400" b="1" dirty="0" smtClean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Станиславовна</a:t>
            </a:r>
            <a:endParaRPr lang="ru-RU" sz="1400" b="1" dirty="0">
              <a:solidFill>
                <a:schemeClr val="tx2">
                  <a:lumMod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ru-RU" sz="1400" b="1" dirty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Заведующий </a:t>
            </a:r>
            <a:r>
              <a:rPr lang="ru-RU" sz="1400" b="1" dirty="0" smtClean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Кандидат </a:t>
            </a:r>
            <a:r>
              <a:rPr lang="ru-RU" sz="1400" b="1" dirty="0">
                <a:solidFill>
                  <a:schemeClr val="tx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педагогических наук</a:t>
            </a:r>
          </a:p>
        </p:txBody>
      </p:sp>
      <p:pic>
        <p:nvPicPr>
          <p:cNvPr id="1028" name="Picture 4" descr="C:\Users\KuznetsovaJN\Desktop\ФОТО аккредитация\img_11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06250" y="-21793200"/>
            <a:ext cx="4118400" cy="617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KuznetsovaJN\Desktop\ФОТО аккредитация\img_119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73300" y="-19878675"/>
            <a:ext cx="8918400" cy="1337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871" y="1700808"/>
            <a:ext cx="2232249" cy="2833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700808"/>
            <a:ext cx="1963737" cy="2833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346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презентации голубой">
  <a:themeElements>
    <a:clrScheme name="Другая 6">
      <a:dk1>
        <a:sysClr val="windowText" lastClr="000000"/>
      </a:dk1>
      <a:lt1>
        <a:sysClr val="window" lastClr="FFFFFF"/>
      </a:lt1>
      <a:dk2>
        <a:srgbClr val="F9F8F5"/>
      </a:dk2>
      <a:lt2>
        <a:srgbClr val="F9F8F5"/>
      </a:lt2>
      <a:accent1>
        <a:srgbClr val="F9F8F5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презентации голубой</Template>
  <TotalTime>1936</TotalTime>
  <Words>221</Words>
  <Application>Microsoft Office PowerPoint</Application>
  <PresentationFormat>Экран (4:3)</PresentationFormat>
  <Paragraphs>44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Шаблон презентации голубой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Камалова Гульназ Ильгамовна</dc:creator>
  <cp:lastModifiedBy>Зизикова Светлана Ивановна</cp:lastModifiedBy>
  <cp:revision>255</cp:revision>
  <cp:lastPrinted>2025-09-24T13:48:56Z</cp:lastPrinted>
  <dcterms:created xsi:type="dcterms:W3CDTF">2025-09-22T06:29:27Z</dcterms:created>
  <dcterms:modified xsi:type="dcterms:W3CDTF">2025-10-29T14:15:31Z</dcterms:modified>
</cp:coreProperties>
</file>