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CC6600"/>
    <a:srgbClr val="FF9933"/>
    <a:srgbClr val="F0F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59234-1B40-4482-9947-55A1DACA37C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1B6B1-6F72-4C14-9E23-5FE54802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4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02A2C-CB54-4C78-9EB7-13CFD9B90D8C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D577-A506-4231-845A-77ED532E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85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4481353"/>
            <a:ext cx="141051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7704" y="764704"/>
            <a:ext cx="6444208" cy="3024336"/>
          </a:xfrm>
        </p:spPr>
        <p:txBody>
          <a:bodyPr>
            <a:normAutofit/>
          </a:bodyPr>
          <a:lstStyle>
            <a:lvl1pPr>
              <a:defRPr sz="3600" b="1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Franklin Gothic Medium" pitchFamily="34" charset="0"/>
              </a:defRPr>
            </a:lvl1pPr>
          </a:lstStyle>
          <a:p>
            <a:r>
              <a:rPr lang="ru-RU" dirty="0" smtClean="0"/>
              <a:t>Состояние и перспективы развития образовательной деятельности в «Поволжском </a:t>
            </a:r>
            <a:r>
              <a:rPr lang="ru-RU" dirty="0" err="1" smtClean="0"/>
              <a:t>ГУФКСиТ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869160"/>
            <a:ext cx="22322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6" name="Picture 2" descr="https://unifirst-files.storage.yandexcloud.net/media/files/2025-08/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22786" r="47697" b="24851"/>
          <a:stretch/>
        </p:blipFill>
        <p:spPr bwMode="auto">
          <a:xfrm>
            <a:off x="179513" y="116632"/>
            <a:ext cx="1113797" cy="1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52" b="94259" l="32969" r="98125">
                        <a14:foregroundMark x1="72292" y1="54444" x2="89531" y2="81759"/>
                        <a14:foregroundMark x1="61510" y1="83981" x2="80990" y2="79167"/>
                        <a14:foregroundMark x1="76719" y1="86481" x2="87917" y2="83981"/>
                        <a14:foregroundMark x1="75625" y1="47222" x2="80625" y2="47593"/>
                        <a14:foregroundMark x1="82240" y1="49167" x2="86302" y2="49167"/>
                        <a14:foregroundMark x1="86198" y1="51574" x2="86354" y2="55648"/>
                        <a14:foregroundMark x1="86979" y1="48981" x2="86719" y2="48426"/>
                        <a14:foregroundMark x1="73646" y1="48426" x2="73854" y2="46759"/>
                        <a14:foregroundMark x1="71510" y1="52315" x2="71719" y2="51019"/>
                        <a14:foregroundMark x1="71563" y1="56296" x2="71510" y2="55000"/>
                        <a14:foregroundMark x1="56875" y1="72500" x2="51875" y2="71019"/>
                        <a14:foregroundMark x1="50781" y1="70741" x2="49375" y2="70556"/>
                        <a14:foregroundMark x1="49427" y1="71944" x2="49063" y2="70093"/>
                        <a14:foregroundMark x1="57969" y1="71019" x2="57396" y2="69630"/>
                        <a14:foregroundMark x1="86458" y1="61667" x2="86458" y2="61667"/>
                        <a14:foregroundMark x1="48125" y1="93333" x2="48125" y2="92685"/>
                        <a14:foregroundMark x1="48021" y1="75926" x2="48698" y2="76296"/>
                        <a14:foregroundMark x1="71927" y1="50278" x2="72552" y2="48796"/>
                        <a14:backgroundMark x1="43542" y1="88426" x2="41510" y2="81204"/>
                        <a14:backgroundMark x1="45833" y1="86389" x2="45521" y2="81111"/>
                        <a14:backgroundMark x1="58802" y1="61204" x2="63802" y2="61111"/>
                        <a14:backgroundMark x1="58125" y1="66481" x2="55521" y2="65926"/>
                        <a14:backgroundMark x1="55990" y1="70093" x2="54167" y2="69352"/>
                        <a14:backgroundMark x1="56250" y1="71019" x2="52552" y2="69630"/>
                        <a14:backgroundMark x1="64635" y1="65741" x2="66354" y2="60833"/>
                        <a14:backgroundMark x1="57865" y1="68241" x2="69740" y2="67222"/>
                        <a14:backgroundMark x1="58646" y1="69722" x2="59688" y2="69352"/>
                        <a14:backgroundMark x1="57813" y1="70093" x2="57396" y2="68889"/>
                        <a14:backgroundMark x1="57760" y1="71296" x2="56979" y2="70093"/>
                        <a14:backgroundMark x1="58073" y1="71574" x2="57865" y2="70278"/>
                        <a14:backgroundMark x1="57396" y1="69907" x2="57344" y2="69352"/>
                        <a14:backgroundMark x1="70156" y1="54167" x2="70208" y2="51111"/>
                        <a14:backgroundMark x1="90052" y1="63426" x2="91771" y2="54074"/>
                        <a14:backgroundMark x1="88802" y1="59259" x2="88385" y2="53056"/>
                        <a14:backgroundMark x1="88854" y1="64907" x2="88594" y2="61944"/>
                        <a14:backgroundMark x1="89063" y1="61111" x2="89375" y2="60093"/>
                        <a14:backgroundMark x1="88073" y1="59722" x2="89531" y2="58796"/>
                        <a14:backgroundMark x1="88281" y1="60833" x2="88281" y2="59722"/>
                        <a14:backgroundMark x1="89583" y1="60000" x2="89375" y2="58611"/>
                        <a14:backgroundMark x1="90260" y1="59167" x2="87917" y2="60370"/>
                        <a14:backgroundMark x1="57656" y1="67963" x2="57708" y2="70370"/>
                        <a14:backgroundMark x1="57135" y1="70741" x2="58125" y2="69907"/>
                        <a14:backgroundMark x1="57083" y1="69352" x2="57969" y2="71204"/>
                        <a14:backgroundMark x1="56719" y1="70370" x2="58229" y2="68704"/>
                        <a14:backgroundMark x1="57552" y1="71296" x2="58229" y2="69722"/>
                        <a14:backgroundMark x1="56719" y1="68889" x2="57969" y2="70463"/>
                        <a14:backgroundMark x1="58542" y1="69259" x2="56458" y2="70185"/>
                        <a14:backgroundMark x1="57656" y1="71389" x2="57396" y2="67593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30" t="45652" r="1778" b="7108"/>
          <a:stretch/>
        </p:blipFill>
        <p:spPr bwMode="auto">
          <a:xfrm>
            <a:off x="2343410" y="3292387"/>
            <a:ext cx="6811110" cy="35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797152"/>
            <a:ext cx="1901103" cy="3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801" y="274638"/>
            <a:ext cx="6650999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2" descr="https://unifirst-files.storage.yandexcloud.net/media/files/2025-08/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22786" r="47697" b="24851"/>
          <a:stretch/>
        </p:blipFill>
        <p:spPr bwMode="auto">
          <a:xfrm>
            <a:off x="179513" y="116632"/>
            <a:ext cx="1113797" cy="1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7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0B35-8FA7-490E-A2C2-9ECAE010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8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92400"/>
            <a:ext cx="3816424" cy="1368152"/>
          </a:xfrm>
          <a:ln w="28575">
            <a:noFill/>
          </a:ln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44.04.01 Педагогическое образование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03648" y="1412776"/>
            <a:ext cx="676875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FFCC00"/>
                </a:solidFill>
                <a:latin typeface="Arial Black" pitchFamily="34" charset="0"/>
              </a:rPr>
              <a:t>Образование в области физической сферы и спорта</a:t>
            </a:r>
            <a:endParaRPr lang="ru-RU" sz="3600" b="1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0577" y="661120"/>
            <a:ext cx="67687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ОБРАЗОВАТЕЛЬНАЯ ПРОГРАММА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28074"/>
            <a:ext cx="3664057" cy="213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16102" y="246465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Характеристика</a:t>
            </a:r>
            <a:r>
              <a:rPr lang="ru-RU" sz="2200" dirty="0" smtClean="0">
                <a:latin typeface="Arial Black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образовательной программы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1134644"/>
            <a:ext cx="3960439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 обучения: </a:t>
            </a:r>
            <a:r>
              <a:rPr lang="ru-RU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очная</a:t>
            </a:r>
            <a:endParaRPr lang="ru-RU" b="1" dirty="0">
              <a:solidFill>
                <a:srgbClr val="FF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1665472"/>
            <a:ext cx="3960439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Срок обучения: </a:t>
            </a:r>
            <a:r>
              <a:rPr lang="ru-RU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 </a:t>
            </a:r>
            <a:r>
              <a:rPr lang="ru-RU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2252082"/>
            <a:ext cx="3960439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Квалификация: </a:t>
            </a:r>
            <a:r>
              <a:rPr lang="ru-RU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магистр</a:t>
            </a:r>
            <a:endParaRPr lang="ru-RU" b="1" dirty="0">
              <a:solidFill>
                <a:srgbClr val="FF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7544" y="2780928"/>
            <a:ext cx="3960439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ФГОС </a:t>
            </a:r>
            <a:r>
              <a:rPr lang="ru-RU" sz="16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Приказ Министерства образования и науки РФ от 22 февраля 2018 г.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126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«Об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утверждении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федерального государственного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образовательного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стандарта высшего образования - магистратура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направлению подготовки 44.04.01 Педагогическое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образование»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 изменениями и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дополнениями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Редакция с изменениями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1456 от 26.11.2020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57089" y="2780928"/>
            <a:ext cx="3950021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Профессиональные </a:t>
            </a:r>
            <a:r>
              <a:rPr lang="ru-RU" sz="16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стандарты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«Педагог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профессионального 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обучения, профессионального образования и дополнительного 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профессионального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образования»,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утвержденный приказом Министерства труда и социальной защиты Российской  Федерации от 8 сентября 2015 г. № 608н (зарегистрирован  Министерством юстиции Российской Федерации 24 сентября  2015 г., регистрационный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38993)</a:t>
            </a: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2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8528" y="447082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9319" y="1052737"/>
            <a:ext cx="7920880" cy="2267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Формируемые профессиональные компетенции: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Способен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осуществлять педагогическую деятельность в предметной области физическая культура и спорт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Способен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организовать научно-исследовательскую деятельность обучающихся в области физической культуры 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спорта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Способен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организовать проектную деятельность обучающихся в области физической культуры 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спорта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Способен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осуществлять разработку учебно-методического обеспечения реализации учебных курсов и дисциплин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6574" y="3573016"/>
            <a:ext cx="7925419" cy="774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Области профессиональной деятельности: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Образование и наука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8369" y="4509120"/>
            <a:ext cx="7901830" cy="774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Примеры организаций: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общеобразовательные</a:t>
            </a:r>
            <a:r>
              <a:rPr lang="ru-RU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школы, колледжи, вузы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9318" y="5514480"/>
            <a:ext cx="7925419" cy="774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Примеры профессий: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учитель, преподаватель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8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59632" y="431071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1340768"/>
            <a:ext cx="553087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Базы практик: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общеобразовательные школы, колледжи, вузы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1474"/>
            <a:ext cx="3845446" cy="29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41474"/>
            <a:ext cx="3888432" cy="29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5416" y="332656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36232" y="908720"/>
            <a:ext cx="38519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НАШИ ПРЕПОДАВАТЕЛИ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5991" y="4941168"/>
            <a:ext cx="22477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Трегубова Татьяна Моисеевна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Профессор</a:t>
            </a:r>
            <a:r>
              <a:rPr lang="en-US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Доктор 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педагогических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наук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4941168"/>
            <a:ext cx="231475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Зизикова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Светлана Ивановна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Заведующий 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кафедрой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педагогических наук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199" y="4910286"/>
            <a:ext cx="2189249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Султанова Венера </a:t>
            </a:r>
            <a:r>
              <a:rPr lang="ru-RU" sz="14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Рафаковна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</a:t>
            </a:r>
            <a:endParaRPr lang="en-US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педагогических наук</a:t>
            </a:r>
          </a:p>
        </p:txBody>
      </p:sp>
      <p:pic>
        <p:nvPicPr>
          <p:cNvPr id="1026" name="Picture 2" descr="Трегубова Татьяна Моисее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268688" cy="30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ултанова Венера Рафаковн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01" y="1783351"/>
            <a:ext cx="2224348" cy="29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783352"/>
            <a:ext cx="2744068" cy="299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5416" y="332656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36232" y="908720"/>
            <a:ext cx="38519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НАШИ ВЫПУСКНИКИ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5991" y="4522588"/>
            <a:ext cx="2247700" cy="2002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Абдуллина Лилия </a:t>
            </a:r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Камилевна</a:t>
            </a:r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физической культуры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«Лицей № 150 им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С.Х. </a:t>
            </a:r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Загидуллиной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Советского </a:t>
            </a:r>
            <a:r>
              <a:rPr lang="ru-RU" sz="1400" b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района </a:t>
            </a:r>
            <a:endParaRPr lang="ru-RU" sz="1400" b="1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Казани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4522588"/>
            <a:ext cx="2314750" cy="2002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Билалов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Ирек</a:t>
            </a:r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Учитель физической культуры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«Школа № 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88» Приволжского района  </a:t>
            </a:r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Казани</a:t>
            </a:r>
          </a:p>
          <a:p>
            <a:pPr algn="ctr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199" y="4522588"/>
            <a:ext cx="2189249" cy="2002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Борисов Андрей Дмитриевич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физической культуры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СОШ №15 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им. Н.Н. </a:t>
            </a:r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Алтынова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Зеленодольска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1" y="1556792"/>
            <a:ext cx="2247700" cy="296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70" y="1556792"/>
            <a:ext cx="2314751" cy="296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198" y="1556792"/>
            <a:ext cx="2155291" cy="296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голубой">
  <a:themeElements>
    <a:clrScheme name="Другая 6">
      <a:dk1>
        <a:sysClr val="windowText" lastClr="000000"/>
      </a:dk1>
      <a:lt1>
        <a:sysClr val="window" lastClr="FFFFFF"/>
      </a:lt1>
      <a:dk2>
        <a:srgbClr val="F9F8F5"/>
      </a:dk2>
      <a:lt2>
        <a:srgbClr val="F9F8F5"/>
      </a:lt2>
      <a:accent1>
        <a:srgbClr val="F9F8F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голубой</Template>
  <TotalTime>1798</TotalTime>
  <Words>300</Words>
  <Application>Microsoft Office PowerPoint</Application>
  <PresentationFormat>Экран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презентации голубой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Камалова Гульназ Ильгамовна</dc:creator>
  <cp:lastModifiedBy>Зизикова Светлана Ивановна</cp:lastModifiedBy>
  <cp:revision>258</cp:revision>
  <cp:lastPrinted>2025-09-24T13:48:56Z</cp:lastPrinted>
  <dcterms:created xsi:type="dcterms:W3CDTF">2025-09-22T06:29:27Z</dcterms:created>
  <dcterms:modified xsi:type="dcterms:W3CDTF">2025-10-29T13:48:32Z</dcterms:modified>
</cp:coreProperties>
</file>