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7" r:id="rId5"/>
    <p:sldId id="260" r:id="rId6"/>
    <p:sldId id="262" r:id="rId7"/>
    <p:sldId id="263" r:id="rId8"/>
    <p:sldId id="261" r:id="rId9"/>
    <p:sldId id="265" r:id="rId10"/>
    <p:sldId id="266" r:id="rId11"/>
    <p:sldId id="268" r:id="rId12"/>
    <p:sldId id="270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9900"/>
    <a:srgbClr val="F0FAB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90" d="100"/>
          <a:sy n="90" d="100"/>
        </p:scale>
        <p:origin x="-58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59234-1B40-4482-9947-55A1DACA37CF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1B6B1-6F72-4C14-9E23-5FE54802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47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02A2C-CB54-4C78-9EB7-13CFD9B90D8C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D577-A506-4231-845A-77ED532E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85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4481353"/>
            <a:ext cx="141051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07704" y="764704"/>
            <a:ext cx="6444208" cy="3024336"/>
          </a:xfrm>
        </p:spPr>
        <p:txBody>
          <a:bodyPr>
            <a:normAutofit/>
          </a:bodyPr>
          <a:lstStyle>
            <a:lvl1pPr>
              <a:defRPr sz="3600" b="1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Franklin Gothic Medium" pitchFamily="34" charset="0"/>
              </a:defRPr>
            </a:lvl1pPr>
          </a:lstStyle>
          <a:p>
            <a:r>
              <a:rPr lang="ru-RU" dirty="0" smtClean="0"/>
              <a:t>Состояние и перспективы развития образовательной деятельности в «Поволжском </a:t>
            </a:r>
            <a:r>
              <a:rPr lang="ru-RU" dirty="0" err="1" smtClean="0"/>
              <a:t>ГУФКСиТ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869160"/>
            <a:ext cx="22322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6" name="Picture 2" descr="https://unifirst-files.storage.yandexcloud.net/media/files/2025-08/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t="22786" r="47697" b="24851"/>
          <a:stretch/>
        </p:blipFill>
        <p:spPr bwMode="auto">
          <a:xfrm>
            <a:off x="179513" y="116632"/>
            <a:ext cx="1113797" cy="11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52" b="94259" l="32969" r="98125">
                        <a14:foregroundMark x1="72292" y1="54444" x2="89531" y2="81759"/>
                        <a14:foregroundMark x1="61510" y1="83981" x2="80990" y2="79167"/>
                        <a14:foregroundMark x1="76719" y1="86481" x2="87917" y2="83981"/>
                        <a14:foregroundMark x1="75625" y1="47222" x2="80625" y2="47593"/>
                        <a14:foregroundMark x1="82240" y1="49167" x2="86302" y2="49167"/>
                        <a14:foregroundMark x1="86198" y1="51574" x2="86354" y2="55648"/>
                        <a14:foregroundMark x1="86979" y1="48981" x2="86719" y2="48426"/>
                        <a14:foregroundMark x1="73646" y1="48426" x2="73854" y2="46759"/>
                        <a14:foregroundMark x1="71510" y1="52315" x2="71719" y2="51019"/>
                        <a14:foregroundMark x1="71563" y1="56296" x2="71510" y2="55000"/>
                        <a14:foregroundMark x1="56875" y1="72500" x2="51875" y2="71019"/>
                        <a14:foregroundMark x1="50781" y1="70741" x2="49375" y2="70556"/>
                        <a14:foregroundMark x1="49427" y1="71944" x2="49063" y2="70093"/>
                        <a14:foregroundMark x1="57969" y1="71019" x2="57396" y2="69630"/>
                        <a14:foregroundMark x1="86458" y1="61667" x2="86458" y2="61667"/>
                        <a14:foregroundMark x1="48125" y1="93333" x2="48125" y2="92685"/>
                        <a14:foregroundMark x1="48021" y1="75926" x2="48698" y2="76296"/>
                        <a14:foregroundMark x1="71927" y1="50278" x2="72552" y2="48796"/>
                        <a14:backgroundMark x1="43542" y1="88426" x2="41510" y2="81204"/>
                        <a14:backgroundMark x1="45833" y1="86389" x2="45521" y2="81111"/>
                        <a14:backgroundMark x1="58802" y1="61204" x2="63802" y2="61111"/>
                        <a14:backgroundMark x1="58125" y1="66481" x2="55521" y2="65926"/>
                        <a14:backgroundMark x1="55990" y1="70093" x2="54167" y2="69352"/>
                        <a14:backgroundMark x1="56250" y1="71019" x2="52552" y2="69630"/>
                        <a14:backgroundMark x1="64635" y1="65741" x2="66354" y2="60833"/>
                        <a14:backgroundMark x1="57865" y1="68241" x2="69740" y2="67222"/>
                        <a14:backgroundMark x1="58646" y1="69722" x2="59688" y2="69352"/>
                        <a14:backgroundMark x1="57813" y1="70093" x2="57396" y2="68889"/>
                        <a14:backgroundMark x1="57760" y1="71296" x2="56979" y2="70093"/>
                        <a14:backgroundMark x1="58073" y1="71574" x2="57865" y2="70278"/>
                        <a14:backgroundMark x1="57396" y1="69907" x2="57344" y2="69352"/>
                        <a14:backgroundMark x1="70156" y1="54167" x2="70208" y2="51111"/>
                        <a14:backgroundMark x1="90052" y1="63426" x2="91771" y2="54074"/>
                        <a14:backgroundMark x1="88802" y1="59259" x2="88385" y2="53056"/>
                        <a14:backgroundMark x1="88854" y1="64907" x2="88594" y2="61944"/>
                        <a14:backgroundMark x1="89063" y1="61111" x2="89375" y2="60093"/>
                        <a14:backgroundMark x1="88073" y1="59722" x2="89531" y2="58796"/>
                        <a14:backgroundMark x1="88281" y1="60833" x2="88281" y2="59722"/>
                        <a14:backgroundMark x1="89583" y1="60000" x2="89375" y2="58611"/>
                        <a14:backgroundMark x1="90260" y1="59167" x2="87917" y2="60370"/>
                        <a14:backgroundMark x1="57656" y1="67963" x2="57708" y2="70370"/>
                        <a14:backgroundMark x1="57135" y1="70741" x2="58125" y2="69907"/>
                        <a14:backgroundMark x1="57083" y1="69352" x2="57969" y2="71204"/>
                        <a14:backgroundMark x1="56719" y1="70370" x2="58229" y2="68704"/>
                        <a14:backgroundMark x1="57552" y1="71296" x2="58229" y2="69722"/>
                        <a14:backgroundMark x1="56719" y1="68889" x2="57969" y2="70463"/>
                        <a14:backgroundMark x1="58542" y1="69259" x2="56458" y2="70185"/>
                        <a14:backgroundMark x1="57656" y1="71389" x2="57396" y2="67593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30" t="45652" r="1778" b="7108"/>
          <a:stretch/>
        </p:blipFill>
        <p:spPr bwMode="auto">
          <a:xfrm>
            <a:off x="2343410" y="3292387"/>
            <a:ext cx="6811110" cy="358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797152"/>
            <a:ext cx="1901103" cy="3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79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801" y="274638"/>
            <a:ext cx="6650999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2" descr="https://unifirst-files.storage.yandexcloud.net/media/files/2025-08/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t="22786" r="47697" b="24851"/>
          <a:stretch/>
        </p:blipFill>
        <p:spPr bwMode="auto">
          <a:xfrm>
            <a:off x="179513" y="116632"/>
            <a:ext cx="1113797" cy="11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7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0B35-8FA7-490E-A2C2-9ECAE010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8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92400"/>
            <a:ext cx="4176464" cy="1368152"/>
          </a:xfrm>
          <a:ln w="28575">
            <a:noFill/>
          </a:ln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Направление (профиль) Физическая культура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03648" y="1412776"/>
            <a:ext cx="6768752" cy="1260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600" b="1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Arial Black" pitchFamily="34" charset="0"/>
              </a:rPr>
              <a:t>ПЕДАГОГИЧЕСКОЕ ОБРАЗОВАНИЕ</a:t>
            </a:r>
            <a:endParaRPr lang="ru-RU" sz="3600" b="1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157064"/>
            <a:ext cx="67687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ОБРАЗОВАТЕЛЬНАЯ ПРОГРАММА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78620" y="692696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Наши преподаватели: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65362" y="4005420"/>
            <a:ext cx="2530774" cy="2064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60"/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СИВКОВ </a:t>
            </a:r>
          </a:p>
          <a:p>
            <a:pPr algn="ctr" defTabSz="1828760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Виталий Александрович</a:t>
            </a:r>
          </a:p>
          <a:p>
            <a:pPr algn="ctr" defTabSz="1828760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Старший 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преподаватель</a:t>
            </a:r>
          </a:p>
          <a:p>
            <a:pPr algn="ctr" defTabSz="1828760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Футбол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Мини-футбол </a:t>
            </a:r>
          </a:p>
          <a:p>
            <a:pPr algn="ctr" defTabSz="1828760"/>
            <a:endParaRPr lang="en-US" sz="1200" b="1" dirty="0">
              <a:solidFill>
                <a:srgbClr val="3D3D3D"/>
              </a:solidFill>
              <a:ea typeface="等线" panose="02010600030101010101" pitchFamily="2" charset="-122"/>
              <a:cs typeface="Aharoni" panose="02010803020104030203" pitchFamily="2" charset="-79"/>
            </a:endParaRPr>
          </a:p>
          <a:p>
            <a:pPr algn="ctr"/>
            <a:endParaRPr lang="ru-RU" sz="12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原创设计师QQ598969553          _13">
            <a:extLst>
              <a:ext uri="{FF2B5EF4-FFF2-40B4-BE49-F238E27FC236}">
                <a16:creationId xmlns:a16="http://schemas.microsoft.com/office/drawing/2014/main" xmlns="" id="{545D2F68-3DC0-4473-BEEA-EF6B8901D74C}"/>
              </a:ext>
            </a:extLst>
          </p:cNvPr>
          <p:cNvSpPr txBox="1"/>
          <p:nvPr/>
        </p:nvSpPr>
        <p:spPr>
          <a:xfrm>
            <a:off x="9663124" y="6046408"/>
            <a:ext cx="184726" cy="384717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pPr algn="ctr" defTabSz="1828760" hangingPunct="1">
              <a:lnSpc>
                <a:spcPct val="100000"/>
              </a:lnSpc>
            </a:pPr>
            <a:endParaRPr lang="en-US" sz="1900" b="1" kern="1200" baseline="0" dirty="0">
              <a:solidFill>
                <a:srgbClr val="3D3D3D"/>
              </a:solidFill>
              <a:cs typeface="Aharoni" panose="02010803020104030203" pitchFamily="2" charset="-79"/>
            </a:endParaRPr>
          </a:p>
        </p:txBody>
      </p:sp>
      <p:sp>
        <p:nvSpPr>
          <p:cNvPr id="15" name="原创设计师QQ598969553          _18">
            <a:extLst>
              <a:ext uri="{FF2B5EF4-FFF2-40B4-BE49-F238E27FC236}">
                <a16:creationId xmlns:a16="http://schemas.microsoft.com/office/drawing/2014/main" xmlns="" id="{664F5911-5B03-4A22-800E-E77143EBF42B}"/>
              </a:ext>
            </a:extLst>
          </p:cNvPr>
          <p:cNvSpPr txBox="1"/>
          <p:nvPr/>
        </p:nvSpPr>
        <p:spPr>
          <a:xfrm>
            <a:off x="7838415" y="7411449"/>
            <a:ext cx="4832621" cy="461661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 marL="107998" indent="-449990" defTabSz="1828760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2400" kern="1200" baseline="0" dirty="0">
              <a:solidFill>
                <a:srgbClr val="3D3D3D"/>
              </a:solidFill>
              <a:cs typeface="Open Sans" panose="020B0606030504020204" pitchFamily="34" charset="0"/>
            </a:endParaRPr>
          </a:p>
        </p:txBody>
      </p:sp>
      <p:pic>
        <p:nvPicPr>
          <p:cNvPr id="25" name="Picture 4" descr="https://unifirst-files.storage.yandexcloud.net/media/persons/sivkov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07555"/>
            <a:ext cx="2145901" cy="220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13984" r="4973" b="1"/>
          <a:stretch/>
        </p:blipFill>
        <p:spPr bwMode="auto">
          <a:xfrm>
            <a:off x="6372200" y="1507554"/>
            <a:ext cx="1747638" cy="217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7554"/>
            <a:ext cx="1872208" cy="22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457050" y="4028213"/>
            <a:ext cx="2458766" cy="2064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60"/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МИФТАХОВ </a:t>
            </a:r>
          </a:p>
          <a:p>
            <a:pPr algn="ctr" defTabSz="1828760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САЛАВАТ ФАРИТОВИЧ</a:t>
            </a:r>
          </a:p>
          <a:p>
            <a:pPr algn="ctr" defTabSz="1828760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Старший преподаватель</a:t>
            </a:r>
          </a:p>
          <a:p>
            <a:pPr algn="ctr" defTabSz="1828760"/>
            <a:endParaRPr lang="en-US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Корэш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Судья I категории по борьбе </a:t>
            </a:r>
            <a:r>
              <a:rPr lang="ru-RU" sz="1400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корэш</a:t>
            </a:r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endParaRPr lang="ru-RU" sz="12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73674" y="4005420"/>
            <a:ext cx="2530774" cy="2053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60"/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СЕРГЕЕВ</a:t>
            </a:r>
            <a:r>
              <a:rPr lang="ru-RU" sz="1200" b="1" dirty="0" smtClean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 </a:t>
            </a:r>
          </a:p>
          <a:p>
            <a:pPr algn="ctr" defTabSz="1828760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МАКСИМ ВАДИМОВИЧ</a:t>
            </a:r>
          </a:p>
          <a:p>
            <a:pPr algn="ctr" defTabSz="1828760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Преподаватель</a:t>
            </a:r>
          </a:p>
          <a:p>
            <a:pPr algn="ctr" defTabSz="1828760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Футбол 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Мини-футбол</a:t>
            </a:r>
          </a:p>
          <a:p>
            <a:pPr algn="ctr" defTabSz="1828760"/>
            <a:endParaRPr lang="ru-RU" sz="1200" b="1" dirty="0" smtClean="0">
              <a:solidFill>
                <a:srgbClr val="3D3D3D"/>
              </a:solidFill>
              <a:ea typeface="等线" panose="02010600030101010101" pitchFamily="2" charset="-122"/>
              <a:cs typeface="Aharoni" panose="02010803020104030203" pitchFamily="2" charset="-79"/>
            </a:endParaRPr>
          </a:p>
          <a:p>
            <a:pPr algn="ctr" defTabSz="1828760"/>
            <a:endParaRPr lang="en-US" sz="1200" b="1" dirty="0" smtClean="0">
              <a:solidFill>
                <a:srgbClr val="3D3D3D"/>
              </a:solidFill>
              <a:ea typeface="等线" panose="02010600030101010101" pitchFamily="2" charset="-122"/>
              <a:cs typeface="Aharoni" panose="02010803020104030203" pitchFamily="2" charset="-79"/>
            </a:endParaRPr>
          </a:p>
          <a:p>
            <a:pPr algn="ctr"/>
            <a:endParaRPr lang="ru-RU" sz="12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24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78620" y="692696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Наши выпускники: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2396" y="3305146"/>
            <a:ext cx="2679706" cy="321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60"/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АРТЕМЬЕВ ВЛАДИСЛАВ</a:t>
            </a: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Шахматы</a:t>
            </a: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Гроссмейстер </a:t>
            </a: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Чемпион Мира, </a:t>
            </a: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Чемпион Европы Победитель юношеской шахматной олимпиады.</a:t>
            </a: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Бронзовый призёр первенства Европы среди юношей до 14 лет.</a:t>
            </a: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Победитель первенства России U-20.</a:t>
            </a: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Победитель командного чемпионата мира.</a:t>
            </a: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Чемпион России.</a:t>
            </a:r>
          </a:p>
          <a:p>
            <a:pPr algn="ctr" defTabSz="1828760"/>
            <a:endParaRPr lang="en-US" sz="1200" b="1" dirty="0">
              <a:solidFill>
                <a:srgbClr val="3D3D3D"/>
              </a:solidFill>
              <a:ea typeface="等线" panose="02010600030101010101" pitchFamily="2" charset="-122"/>
              <a:cs typeface="Aharoni" panose="02010803020104030203" pitchFamily="2" charset="-79"/>
            </a:endParaRPr>
          </a:p>
          <a:p>
            <a:pPr algn="ctr"/>
            <a:endParaRPr lang="ru-RU" sz="12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原创设计师QQ598969553          _13">
            <a:extLst>
              <a:ext uri="{FF2B5EF4-FFF2-40B4-BE49-F238E27FC236}">
                <a16:creationId xmlns:a16="http://schemas.microsoft.com/office/drawing/2014/main" xmlns="" id="{545D2F68-3DC0-4473-BEEA-EF6B8901D74C}"/>
              </a:ext>
            </a:extLst>
          </p:cNvPr>
          <p:cNvSpPr txBox="1"/>
          <p:nvPr/>
        </p:nvSpPr>
        <p:spPr>
          <a:xfrm>
            <a:off x="9663124" y="6046408"/>
            <a:ext cx="184726" cy="384717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pPr algn="ctr" defTabSz="1828760" hangingPunct="1">
              <a:lnSpc>
                <a:spcPct val="100000"/>
              </a:lnSpc>
            </a:pPr>
            <a:endParaRPr lang="en-US" sz="1900" b="1" kern="1200" baseline="0" dirty="0">
              <a:solidFill>
                <a:srgbClr val="3D3D3D"/>
              </a:solidFill>
              <a:cs typeface="Aharoni" panose="02010803020104030203" pitchFamily="2" charset="-79"/>
            </a:endParaRPr>
          </a:p>
        </p:txBody>
      </p:sp>
      <p:sp>
        <p:nvSpPr>
          <p:cNvPr id="15" name="原创设计师QQ598969553          _18">
            <a:extLst>
              <a:ext uri="{FF2B5EF4-FFF2-40B4-BE49-F238E27FC236}">
                <a16:creationId xmlns:a16="http://schemas.microsoft.com/office/drawing/2014/main" xmlns="" id="{664F5911-5B03-4A22-800E-E77143EBF42B}"/>
              </a:ext>
            </a:extLst>
          </p:cNvPr>
          <p:cNvSpPr txBox="1"/>
          <p:nvPr/>
        </p:nvSpPr>
        <p:spPr>
          <a:xfrm>
            <a:off x="7838415" y="7411449"/>
            <a:ext cx="4832621" cy="461661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 marL="107998" indent="-449990" defTabSz="1828760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2400" kern="1200" baseline="0" dirty="0">
              <a:solidFill>
                <a:srgbClr val="3D3D3D"/>
              </a:solidFill>
              <a:cs typeface="Open Sans" panose="020B0606030504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73674" y="3501007"/>
            <a:ext cx="2530774" cy="293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60"/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ЛЫСОВ АЛЕКСАНДР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Хоккей с мячом.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Кандидат в мастера спорта.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Игрок команды «Динамо (Казань).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Игрок команды «Родина» (Киров).</a:t>
            </a:r>
          </a:p>
          <a:p>
            <a:pPr algn="ctr" defTabSz="1828760"/>
            <a:endParaRPr lang="ru-RU" sz="1200" b="1" dirty="0" smtClean="0">
              <a:solidFill>
                <a:srgbClr val="3D3D3D"/>
              </a:solidFill>
              <a:ea typeface="等线" panose="02010600030101010101" pitchFamily="2" charset="-122"/>
              <a:cs typeface="Aharoni" panose="02010803020104030203" pitchFamily="2" charset="-79"/>
            </a:endParaRPr>
          </a:p>
          <a:p>
            <a:pPr algn="ctr" defTabSz="1828760"/>
            <a:endParaRPr lang="en-US" sz="1200" b="1" dirty="0" smtClean="0">
              <a:solidFill>
                <a:srgbClr val="3D3D3D"/>
              </a:solidFill>
              <a:ea typeface="等线" panose="02010600030101010101" pitchFamily="2" charset="-122"/>
              <a:cs typeface="Aharoni" panose="02010803020104030203" pitchFamily="2" charset="-79"/>
            </a:endParaRPr>
          </a:p>
          <a:p>
            <a:pPr algn="ctr"/>
            <a:endParaRPr lang="ru-RU" sz="12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8384E41-126B-436F-81FE-8262F61A9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75673"/>
            <a:ext cx="2016224" cy="2105216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07504" y="3254628"/>
            <a:ext cx="2808312" cy="3425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60"/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 err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Хадарин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Владислав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Мастер спорта международного класса.</a:t>
            </a: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Серебряный призер зимних Юношеских Олимпийских игр 2016 года в </a:t>
            </a:r>
            <a:r>
              <a:rPr lang="ru-RU" sz="1200" b="1" dirty="0" err="1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слоупстайле</a:t>
            </a:r>
            <a:endParaRPr lang="ru-RU" sz="1200" b="1" dirty="0">
              <a:solidFill>
                <a:srgbClr val="3D3D3D"/>
              </a:solidFill>
              <a:ea typeface="等线" panose="02010600030101010101" pitchFamily="2" charset="-122"/>
              <a:cs typeface="Aharoni" panose="02010803020104030203" pitchFamily="2" charset="-79"/>
            </a:endParaRP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Чемпион России (2017, 2018 - </a:t>
            </a:r>
            <a:r>
              <a:rPr lang="ru-RU" sz="1200" b="1" dirty="0" err="1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биг-эйр</a:t>
            </a:r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; 2018 - </a:t>
            </a:r>
            <a:r>
              <a:rPr lang="ru-RU" sz="1200" b="1" dirty="0" err="1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слоуп-стайл</a:t>
            </a:r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).</a:t>
            </a: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Серебряный призер чемпионата России (2017 - </a:t>
            </a:r>
            <a:r>
              <a:rPr lang="ru-RU" sz="1200" b="1" dirty="0" err="1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слоуп-стайл</a:t>
            </a:r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).</a:t>
            </a: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Победитель этапа Кубка мира в дисциплине </a:t>
            </a:r>
            <a:r>
              <a:rPr lang="ru-RU" sz="1200" b="1" dirty="0" err="1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биг-эйр</a:t>
            </a:r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,</a:t>
            </a: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Серебряный призер XXIX Всемирной зимней универсиады-2019</a:t>
            </a:r>
          </a:p>
          <a:p>
            <a:pPr algn="ctr" defTabSz="1828760"/>
            <a:r>
              <a:rPr lang="ru-RU" sz="1200" b="1" dirty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Участник Игр XXIV  Олимпиады в Пекине </a:t>
            </a:r>
            <a:r>
              <a:rPr lang="ru-RU" sz="1200" b="1" dirty="0" smtClean="0">
                <a:solidFill>
                  <a:srgbClr val="3D3D3D"/>
                </a:solidFill>
                <a:ea typeface="等线" panose="02010600030101010101" pitchFamily="2" charset="-122"/>
                <a:cs typeface="Aharoni" panose="02010803020104030203" pitchFamily="2" charset="-79"/>
              </a:rPr>
              <a:t> в 2022</a:t>
            </a:r>
            <a:endParaRPr lang="ru-RU" sz="1200" b="1" dirty="0">
              <a:solidFill>
                <a:srgbClr val="3D3D3D"/>
              </a:solidFill>
              <a:ea typeface="等线" panose="02010600030101010101" pitchFamily="2" charset="-122"/>
              <a:cs typeface="Aharoni" panose="02010803020104030203" pitchFamily="2" charset="-79"/>
            </a:endParaRPr>
          </a:p>
          <a:p>
            <a:pPr algn="ctr" defTabSz="1828760"/>
            <a:endParaRPr lang="en-US" sz="1200" b="1" dirty="0">
              <a:solidFill>
                <a:srgbClr val="3D3D3D"/>
              </a:solidFill>
              <a:ea typeface="等线" panose="02010600030101010101" pitchFamily="2" charset="-122"/>
              <a:cs typeface="Aharoni" panose="02010803020104030203" pitchFamily="2" charset="-79"/>
            </a:endParaRPr>
          </a:p>
          <a:p>
            <a:pPr algn="ctr"/>
            <a:endParaRPr lang="ru-RU" sz="12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2F2DBFAE-AA7D-4A86-B2EA-3DD11CD16839}"/>
              </a:ext>
            </a:extLst>
          </p:cNvPr>
          <p:cNvGrpSpPr/>
          <p:nvPr/>
        </p:nvGrpSpPr>
        <p:grpSpPr>
          <a:xfrm>
            <a:off x="3297305" y="1235027"/>
            <a:ext cx="2076906" cy="1849149"/>
            <a:chOff x="19044315" y="3120452"/>
            <a:chExt cx="4327190" cy="4400222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F793A0EF-6A6C-4C18-B442-A443983F4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7" t="3232" r="8458" b="34122"/>
            <a:stretch>
              <a:fillRect/>
            </a:stretch>
          </p:blipFill>
          <p:spPr>
            <a:xfrm>
              <a:off x="19059587" y="3192383"/>
              <a:ext cx="4311918" cy="4281490"/>
            </a:xfrm>
            <a:custGeom>
              <a:avLst/>
              <a:gdLst>
                <a:gd name="connsiteX0" fmla="*/ 2155958 w 4311918"/>
                <a:gd name="connsiteY0" fmla="*/ 0 h 4281490"/>
                <a:gd name="connsiteX1" fmla="*/ 4311918 w 4311918"/>
                <a:gd name="connsiteY1" fmla="*/ 2140745 h 4281490"/>
                <a:gd name="connsiteX2" fmla="*/ 2155958 w 4311918"/>
                <a:gd name="connsiteY2" fmla="*/ 4281490 h 4281490"/>
                <a:gd name="connsiteX3" fmla="*/ 0 w 4311918"/>
                <a:gd name="connsiteY3" fmla="*/ 2140745 h 4281490"/>
                <a:gd name="connsiteX4" fmla="*/ 2155958 w 4311918"/>
                <a:gd name="connsiteY4" fmla="*/ 0 h 428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1918" h="4281490">
                  <a:moveTo>
                    <a:pt x="2155958" y="0"/>
                  </a:moveTo>
                  <a:cubicBezTo>
                    <a:pt x="3346662" y="0"/>
                    <a:pt x="4311918" y="958444"/>
                    <a:pt x="4311918" y="2140745"/>
                  </a:cubicBezTo>
                  <a:cubicBezTo>
                    <a:pt x="4311918" y="3323046"/>
                    <a:pt x="3346662" y="4281490"/>
                    <a:pt x="2155958" y="4281490"/>
                  </a:cubicBezTo>
                  <a:cubicBezTo>
                    <a:pt x="965256" y="4281490"/>
                    <a:pt x="0" y="3323046"/>
                    <a:pt x="0" y="2140745"/>
                  </a:cubicBezTo>
                  <a:cubicBezTo>
                    <a:pt x="0" y="958444"/>
                    <a:pt x="965256" y="0"/>
                    <a:pt x="2155958" y="0"/>
                  </a:cubicBezTo>
                  <a:close/>
                </a:path>
              </a:pathLst>
            </a:custGeom>
          </p:spPr>
        </p:pic>
        <p:sp>
          <p:nvSpPr>
            <p:cNvPr id="20" name="Дуга 19">
              <a:extLst>
                <a:ext uri="{FF2B5EF4-FFF2-40B4-BE49-F238E27FC236}">
                  <a16:creationId xmlns:a16="http://schemas.microsoft.com/office/drawing/2014/main" xmlns="" id="{91E2A7D6-C493-4180-A956-3BA2398E15C1}"/>
                </a:ext>
              </a:extLst>
            </p:cNvPr>
            <p:cNvSpPr/>
            <p:nvPr/>
          </p:nvSpPr>
          <p:spPr>
            <a:xfrm rot="10288064">
              <a:off x="19044315" y="3120452"/>
              <a:ext cx="4259674" cy="4400222"/>
            </a:xfrm>
            <a:prstGeom prst="arc">
              <a:avLst>
                <a:gd name="adj1" fmla="val 13359365"/>
                <a:gd name="adj2" fmla="val 1011869"/>
              </a:avLst>
            </a:prstGeom>
            <a:noFill/>
            <a:ln w="44450" cap="flat">
              <a:solidFill>
                <a:schemeClr val="accent4">
                  <a:lumMod val="7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defTabSz="384040" latinLnBrk="1"/>
              <a:endParaRPr lang="ru-RU" sz="800">
                <a:solidFill>
                  <a:srgbClr val="000000"/>
                </a:solidFill>
              </a:endParaRPr>
            </a:p>
          </p:txBody>
        </p:sp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07635"/>
            <a:ext cx="1800200" cy="219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78620" y="692696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Наши выпускники: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原创设计师QQ598969553          _13">
            <a:extLst>
              <a:ext uri="{FF2B5EF4-FFF2-40B4-BE49-F238E27FC236}">
                <a16:creationId xmlns:a16="http://schemas.microsoft.com/office/drawing/2014/main" xmlns="" id="{545D2F68-3DC0-4473-BEEA-EF6B8901D74C}"/>
              </a:ext>
            </a:extLst>
          </p:cNvPr>
          <p:cNvSpPr txBox="1"/>
          <p:nvPr/>
        </p:nvSpPr>
        <p:spPr>
          <a:xfrm>
            <a:off x="9663124" y="6046408"/>
            <a:ext cx="184726" cy="384717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pPr algn="ctr" defTabSz="1828760" hangingPunct="1">
              <a:lnSpc>
                <a:spcPct val="100000"/>
              </a:lnSpc>
            </a:pPr>
            <a:endParaRPr lang="en-US" sz="1900" b="1" kern="1200" baseline="0" dirty="0">
              <a:solidFill>
                <a:srgbClr val="3D3D3D"/>
              </a:solidFill>
              <a:cs typeface="Aharoni" panose="02010803020104030203" pitchFamily="2" charset="-79"/>
            </a:endParaRPr>
          </a:p>
        </p:txBody>
      </p:sp>
      <p:sp>
        <p:nvSpPr>
          <p:cNvPr id="15" name="原创设计师QQ598969553          _18">
            <a:extLst>
              <a:ext uri="{FF2B5EF4-FFF2-40B4-BE49-F238E27FC236}">
                <a16:creationId xmlns:a16="http://schemas.microsoft.com/office/drawing/2014/main" xmlns="" id="{664F5911-5B03-4A22-800E-E77143EBF42B}"/>
              </a:ext>
            </a:extLst>
          </p:cNvPr>
          <p:cNvSpPr txBox="1"/>
          <p:nvPr/>
        </p:nvSpPr>
        <p:spPr>
          <a:xfrm>
            <a:off x="7838415" y="7411449"/>
            <a:ext cx="4832621" cy="461661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 marL="107998" indent="-449990" defTabSz="1828760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2400" kern="1200" baseline="0" dirty="0">
              <a:solidFill>
                <a:srgbClr val="3D3D3D"/>
              </a:solidFill>
              <a:cs typeface="Open Sans" panose="020B0606030504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92080" y="3738055"/>
            <a:ext cx="2962822" cy="293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60"/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ЛОБАСТОВА 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ПОЛИНА</a:t>
            </a:r>
          </a:p>
          <a:p>
            <a:pPr algn="ctr" defTabSz="1828760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Лыжные гонки.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Мастер спорта России.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Бронзовый призер Первенства России среди молодежи.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Серебряный призер Чемпионата ПФО.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Призер Всероссийских соревнований.</a:t>
            </a:r>
          </a:p>
          <a:p>
            <a:pPr algn="ctr" defTabSz="1828760"/>
            <a:endParaRPr lang="ru-RU" sz="1200" b="1" dirty="0" smtClean="0">
              <a:solidFill>
                <a:srgbClr val="3D3D3D"/>
              </a:solidFill>
              <a:ea typeface="等线" panose="02010600030101010101" pitchFamily="2" charset="-122"/>
              <a:cs typeface="Aharoni" panose="02010803020104030203" pitchFamily="2" charset="-79"/>
            </a:endParaRPr>
          </a:p>
          <a:p>
            <a:pPr algn="ctr" defTabSz="1828760"/>
            <a:endParaRPr lang="en-US" sz="1200" b="1" dirty="0" smtClean="0">
              <a:solidFill>
                <a:srgbClr val="3D3D3D"/>
              </a:solidFill>
              <a:ea typeface="等线" panose="02010600030101010101" pitchFamily="2" charset="-122"/>
              <a:cs typeface="Aharoni" panose="02010803020104030203" pitchFamily="2" charset="-79"/>
            </a:endParaRPr>
          </a:p>
          <a:p>
            <a:pPr algn="ctr"/>
            <a:endParaRPr lang="ru-RU" sz="12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7624" y="3685611"/>
            <a:ext cx="3096344" cy="3035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ЕВГРАФОВА 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ЕЛИЗАВЕТА</a:t>
            </a:r>
          </a:p>
          <a:p>
            <a:pPr algn="ctr" defTabSz="1828760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Стендовая стрельба.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Мастер спорта России.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Серебряный призер VIII Летней Спартакиады учащихся России.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Победитель финала Кубка России.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Бронзовый призер Чемпионата России.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56" y="1293553"/>
            <a:ext cx="2388658" cy="212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2651" r="62762" b="43959"/>
          <a:stretch/>
        </p:blipFill>
        <p:spPr>
          <a:xfrm>
            <a:off x="5583416" y="1223230"/>
            <a:ext cx="2250523" cy="22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05" y="1306622"/>
            <a:ext cx="3682827" cy="472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 обучения: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очная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505" y="1966076"/>
            <a:ext cx="3682827" cy="472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Срок обучения: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года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3505" y="2625530"/>
            <a:ext cx="3682827" cy="472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Квалификация: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бакалавр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3661" y="3284985"/>
            <a:ext cx="3682827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ФГОС ВО: </a:t>
            </a:r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Приказ Министерства образования и науки РФ от 22 февраля 2018 г. N 121 "Об утверждении</a:t>
            </a:r>
          </a:p>
          <a:p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федерального государственного образовательного стандарта высшего образования - бакалавриат </a:t>
            </a: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направлению </a:t>
            </a:r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подготовки 44.03.01 Педагогическое образование" (с изменениями и </a:t>
            </a: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дополнениями от</a:t>
            </a:r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 ноября 2020 г., 8 февраля 2021 г</a:t>
            </a: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.)</a:t>
            </a:r>
            <a:endParaRPr lang="ru-RU" sz="1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99992" y="3284986"/>
            <a:ext cx="4248472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Профессиональные стандарты:</a:t>
            </a:r>
          </a:p>
          <a:p>
            <a:pPr marL="285750" indent="-285750">
              <a:buFont typeface="Arial Unicode MS" pitchFamily="34" charset="-128"/>
              <a:buChar char="-"/>
            </a:pPr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Профессиональный стандарт "Педагог (</a:t>
            </a: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педагогическая деятельность </a:t>
            </a:r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сфере дошкольного, начального общего</a:t>
            </a: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основного </a:t>
            </a:r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общего, среднего общего образования) (воспитатель</a:t>
            </a: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учитель</a:t>
            </a:r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)", утвержденный приказом Министерства труда </a:t>
            </a: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социальной </a:t>
            </a:r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защиты Российской Федерации от 18 октября 2013 г</a:t>
            </a: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N </a:t>
            </a:r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544н </a:t>
            </a: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(с изменениями </a:t>
            </a:r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25 декабря 2014 г</a:t>
            </a: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N </a:t>
            </a:r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1115н </a:t>
            </a: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</a:t>
            </a: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августа </a:t>
            </a:r>
            <a:r>
              <a:rPr lang="ru-RU" sz="1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2016 г. N </a:t>
            </a: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422н);</a:t>
            </a:r>
            <a:endParaRPr lang="ru-RU" sz="1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91" y="865008"/>
            <a:ext cx="2936180" cy="22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764704"/>
            <a:ext cx="7548861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Формируемые профессиональные компетенции:</a:t>
            </a:r>
          </a:p>
          <a:p>
            <a:pPr marL="285750" indent="-285750">
              <a:buFont typeface="Arial Unicode MS" pitchFamily="34" charset="-128"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Способен осуществлять обучение учебному предмету </a:t>
            </a:r>
            <a:r>
              <a:rPr lang="ru-RU" sz="12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основе использования предметных методик и современных  образовательных технологий </a:t>
            </a:r>
            <a:r>
              <a:rPr lang="ru-RU" sz="12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285750" indent="-285750">
              <a:buFont typeface="Arial Unicode MS" pitchFamily="34" charset="-128"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Способен осуществлять педагогическую поддержку и сопровождение обучающихся в процессе достижения метапредметных, предметных и личностных результатов;</a:t>
            </a:r>
          </a:p>
          <a:p>
            <a:pPr marL="285750" indent="-285750">
              <a:buFont typeface="Arial Unicode MS" pitchFamily="34" charset="-128"/>
              <a:buChar char="-"/>
            </a:pPr>
            <a:r>
              <a:rPr lang="ru-RU" sz="12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Способен применять предметные знания при реализации </a:t>
            </a:r>
            <a:r>
              <a:rPr lang="ru-RU" sz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образовательного процесса;</a:t>
            </a:r>
          </a:p>
          <a:p>
            <a:pPr marL="285750" indent="-285750">
              <a:buFont typeface="Arial Unicode MS" pitchFamily="34" charset="-128"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Способен организовывать деятельность обучающихся, направленную на развитие интереса к  учебному предмету </a:t>
            </a:r>
            <a:r>
              <a:rPr lang="ru-RU" sz="12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рамках урочной и внеурочной деятельности;</a:t>
            </a:r>
          </a:p>
          <a:p>
            <a:pPr marL="285750" indent="-285750">
              <a:buFont typeface="Arial Unicode MS" pitchFamily="34" charset="-128"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Способен участвовать в проектировании предметной среды образовательной программы.</a:t>
            </a:r>
            <a:endParaRPr lang="ru-RU" sz="1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2852937"/>
            <a:ext cx="774677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Области профессиональной деятельности:</a:t>
            </a:r>
          </a:p>
          <a:p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Образование и наука (в сфере начального общего, основного общего, среднего 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общего образования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профессионального обучения, профессионального образования, дополнительного</a:t>
            </a:r>
          </a:p>
          <a:p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образования).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9318" y="4437112"/>
            <a:ext cx="2740843" cy="774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Примеры организаций: 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9318" y="5514480"/>
            <a:ext cx="7925419" cy="774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Примеры профессий: 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 физической культуры 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4" t="25260" r="34376" b="61528"/>
          <a:stretch/>
        </p:blipFill>
        <p:spPr bwMode="auto">
          <a:xfrm>
            <a:off x="3669326" y="4577653"/>
            <a:ext cx="1913674" cy="50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737394" cy="73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17" y="4365104"/>
            <a:ext cx="920782" cy="92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886656" cy="88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8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12794" y="908720"/>
            <a:ext cx="7358559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Основной идеологией создания программы бакалавриата 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являлось: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подготовка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учителей физической культуры 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максимальная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практико-ориентированность обучения, </a:t>
            </a:r>
            <a:endParaRPr lang="ru-RU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погружение» в профессию с 1 курса обучения, привлекая к образовательному процессу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преподавателей-практиков;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научно-исследовательская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работа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студентов;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наличие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непрерывной системы подготовки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кадров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0A4521D-BF86-4892-AD65-268FBBB8B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219706"/>
            <a:ext cx="3384376" cy="23776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44E035F-A036-487C-96DD-E51D7B89A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953" y="4288216"/>
            <a:ext cx="1584177" cy="2309136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17" y="4192933"/>
            <a:ext cx="1714449" cy="247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779738" y="3356992"/>
            <a:ext cx="7925419" cy="774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Соответствие компетенций выпускников Программы требованиям профессиональных стандартов и/или иным общероссийским квалификационным требованиям</a:t>
            </a:r>
          </a:p>
        </p:txBody>
      </p:sp>
    </p:spTree>
    <p:extLst>
      <p:ext uri="{BB962C8B-B14F-4D97-AF65-F5344CB8AC3E}">
        <p14:creationId xmlns:p14="http://schemas.microsoft.com/office/powerpoint/2010/main" val="7696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9" y="980728"/>
            <a:ext cx="553087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Практика проходит на следующих предприятиях: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Изображение 3078"/>
          <p:cNvPicPr>
            <a:picLocks noChangeAspect="1"/>
          </p:cNvPicPr>
          <p:nvPr/>
        </p:nvPicPr>
        <p:blipFill rotWithShape="1">
          <a:blip r:embed="rId2"/>
          <a:srcRect t="21128"/>
          <a:stretch/>
        </p:blipFill>
        <p:spPr>
          <a:xfrm>
            <a:off x="226716" y="3284984"/>
            <a:ext cx="4024995" cy="3042003"/>
          </a:xfrm>
          <a:prstGeom prst="rect">
            <a:avLst/>
          </a:prstGeom>
        </p:spPr>
      </p:pic>
      <p:pic>
        <p:nvPicPr>
          <p:cNvPr id="20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4008" y="3267052"/>
            <a:ext cx="4258587" cy="304200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91883" y="2045413"/>
            <a:ext cx="4059827" cy="842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МАОУ "Гимназия №37"</a:t>
            </a:r>
          </a:p>
          <a:p>
            <a:pPr algn="ctr"/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Авиастроительного района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г.Казани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4008" y="2053287"/>
            <a:ext cx="4059827" cy="842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Алпаровская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СОШ,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Алькеевского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МР РТ</a:t>
            </a:r>
          </a:p>
        </p:txBody>
      </p:sp>
    </p:spTree>
    <p:extLst>
      <p:ext uri="{BB962C8B-B14F-4D97-AF65-F5344CB8AC3E}">
        <p14:creationId xmlns:p14="http://schemas.microsoft.com/office/powerpoint/2010/main" val="5672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9" y="980728"/>
            <a:ext cx="553087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Практика проходит на следующих предприятиях: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6016" y="2750081"/>
            <a:ext cx="3603239" cy="3700489"/>
          </a:xfrm>
          <a:prstGeom prst="rect">
            <a:avLst/>
          </a:prstGeom>
        </p:spPr>
      </p:pic>
      <p:pic>
        <p:nvPicPr>
          <p:cNvPr id="22" name="Изображение 30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920" y="2750081"/>
            <a:ext cx="3366863" cy="3677942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212985" y="1786299"/>
            <a:ext cx="4059827" cy="842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"Гимназия №6"Приволжского района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г.Казани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87721" y="1786299"/>
            <a:ext cx="4059827" cy="842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"Гимназия №183" Советского района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г.Казани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9" y="980728"/>
            <a:ext cx="553087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Практика проходит на следующих предприятиях: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4125" y="2989140"/>
            <a:ext cx="4329435" cy="2978969"/>
          </a:xfrm>
          <a:prstGeom prst="rect">
            <a:avLst/>
          </a:prstGeom>
        </p:spPr>
      </p:pic>
      <p:pic>
        <p:nvPicPr>
          <p:cNvPr id="12" name="Изображение 6"/>
          <p:cNvPicPr>
            <a:picLocks noChangeAspect="1"/>
          </p:cNvPicPr>
          <p:nvPr/>
        </p:nvPicPr>
        <p:blipFill rotWithShape="1">
          <a:blip r:embed="rId3"/>
          <a:srcRect t="4058"/>
          <a:stretch/>
        </p:blipFill>
        <p:spPr>
          <a:xfrm>
            <a:off x="4879607" y="2996951"/>
            <a:ext cx="4211501" cy="2937481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34125" y="1949706"/>
            <a:ext cx="4059827" cy="842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"Гимназия №19" Приволжского района </a:t>
            </a:r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г.Казани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79607" y="1976971"/>
            <a:ext cx="4059827" cy="842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"Лицей №83 - Центр образования" Приволжского района г. Казани</a:t>
            </a:r>
          </a:p>
        </p:txBody>
      </p:sp>
    </p:spTree>
    <p:extLst>
      <p:ext uri="{BB962C8B-B14F-4D97-AF65-F5344CB8AC3E}">
        <p14:creationId xmlns:p14="http://schemas.microsoft.com/office/powerpoint/2010/main" val="27907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78620" y="692696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Наши преподаватели: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9" y="4005064"/>
            <a:ext cx="3055092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ТРЕГУБОВА ТАТЬЯНА МОИСЕЕВНА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Профессор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Доктор </a:t>
            </a:r>
            <a:r>
              <a:rPr lang="ru-RU" sz="10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педагогических наук</a:t>
            </a:r>
          </a:p>
          <a:p>
            <a:pPr algn="ctr"/>
            <a:r>
              <a:rPr lang="ru-RU" sz="10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член Почетного общества международных образовательных деятелей «</a:t>
            </a:r>
            <a:r>
              <a:rPr lang="ru-RU" sz="1000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</a:t>
            </a:r>
            <a:r>
              <a:rPr lang="ru-RU" sz="10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000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Beta</a:t>
            </a:r>
            <a:r>
              <a:rPr lang="ru-RU" sz="10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000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Delta</a:t>
            </a:r>
            <a:r>
              <a:rPr lang="ru-RU" sz="10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»;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член </a:t>
            </a:r>
            <a:r>
              <a:rPr lang="ru-RU" sz="10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Международной академии авторизованного образования (США); </a:t>
            </a:r>
          </a:p>
          <a:p>
            <a:pPr algn="ctr"/>
            <a:r>
              <a:rPr lang="ru-RU" sz="10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член международных редакционных коллегий профессиональных </a:t>
            </a:r>
            <a:r>
              <a:rPr lang="ru-RU" sz="10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журналов); </a:t>
            </a:r>
            <a:endParaRPr lang="ru-RU" sz="10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0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член Профессионального сообщества ученых – исследователей  </a:t>
            </a:r>
            <a:r>
              <a:rPr lang="ru-RU" sz="1000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ResearchGate</a:t>
            </a:r>
            <a:r>
              <a:rPr lang="ru-RU" sz="10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; </a:t>
            </a:r>
          </a:p>
          <a:p>
            <a:pPr algn="ctr"/>
            <a:endParaRPr lang="ru-RU" sz="10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1880" y="4005064"/>
            <a:ext cx="2674791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ЗИЗИКОВА </a:t>
            </a:r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СВЕТЛАНА ИВАНОВНА  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Доцент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Кандидат педагогических  наук, доцент</a:t>
            </a: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Член международной ассоциации школьных психологов 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ISPA</a:t>
            </a: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Член Ассоциации спортивных психологов</a:t>
            </a:r>
          </a:p>
          <a:p>
            <a:pPr algn="ctr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4947" y="4005064"/>
            <a:ext cx="2314750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КУЗНЕЦОВА </a:t>
            </a:r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ЮЛИЯ НИКОЛАЕВНА</a:t>
            </a:r>
            <a:endParaRPr lang="ru-RU" sz="12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Доцент</a:t>
            </a:r>
          </a:p>
          <a:p>
            <a:pPr algn="ctr"/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Кандидат психологических наук</a:t>
            </a:r>
          </a:p>
          <a:p>
            <a:pPr algn="just"/>
            <a:r>
              <a:rPr lang="ru-RU" sz="1200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Гештальт</a:t>
            </a: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-терапевт (Общество </a:t>
            </a:r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практикующих </a:t>
            </a:r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психологов </a:t>
            </a: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«Московский </a:t>
            </a:r>
            <a:r>
              <a:rPr lang="ru-RU" sz="1200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Гештальт</a:t>
            </a: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институт» Стандарты </a:t>
            </a:r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Европейской </a:t>
            </a: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ассоциации </a:t>
            </a:r>
            <a:r>
              <a:rPr lang="ru-RU" sz="1200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гештальт</a:t>
            </a: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терапии)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84" y="1340768"/>
            <a:ext cx="19351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1" b="15966"/>
          <a:stretch/>
        </p:blipFill>
        <p:spPr>
          <a:xfrm>
            <a:off x="3345815" y="1244095"/>
            <a:ext cx="2461017" cy="268896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44095"/>
            <a:ext cx="2358129" cy="27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78620" y="692696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Наши преподаватели: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4059719"/>
            <a:ext cx="2567807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УСМАНОВА </a:t>
            </a:r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ЗУХРА ТАГИРОВНА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Доцент</a:t>
            </a: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Кандидат психологических наук</a:t>
            </a: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Член Ассоциации спортивных психологов</a:t>
            </a:r>
          </a:p>
          <a:p>
            <a:pPr algn="ctr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5682" y="4012286"/>
            <a:ext cx="2314750" cy="2418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ЗАМЧЕВСКАЯ ЕЛЕНА СТАНИСЛАВОВНА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Доцент 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Кандидат педагогических 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наук</a:t>
            </a: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Член Ассоциации спортивных психологов</a:t>
            </a:r>
          </a:p>
          <a:p>
            <a:pPr algn="ctr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原创设计师QQ598969553          _13">
            <a:extLst>
              <a:ext uri="{FF2B5EF4-FFF2-40B4-BE49-F238E27FC236}">
                <a16:creationId xmlns:a16="http://schemas.microsoft.com/office/drawing/2014/main" xmlns="" id="{545D2F68-3DC0-4473-BEEA-EF6B8901D74C}"/>
              </a:ext>
            </a:extLst>
          </p:cNvPr>
          <p:cNvSpPr txBox="1"/>
          <p:nvPr/>
        </p:nvSpPr>
        <p:spPr>
          <a:xfrm>
            <a:off x="9663124" y="6046408"/>
            <a:ext cx="184726" cy="384717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pPr algn="ctr" defTabSz="1828760" hangingPunct="1">
              <a:lnSpc>
                <a:spcPct val="100000"/>
              </a:lnSpc>
            </a:pPr>
            <a:endParaRPr lang="en-US" sz="1900" b="1" kern="1200" baseline="0" dirty="0">
              <a:solidFill>
                <a:srgbClr val="3D3D3D"/>
              </a:solidFill>
              <a:cs typeface="Aharoni" panose="02010803020104030203" pitchFamily="2" charset="-79"/>
            </a:endParaRPr>
          </a:p>
        </p:txBody>
      </p:sp>
      <p:sp>
        <p:nvSpPr>
          <p:cNvPr id="15" name="原创设计师QQ598969553          _18">
            <a:extLst>
              <a:ext uri="{FF2B5EF4-FFF2-40B4-BE49-F238E27FC236}">
                <a16:creationId xmlns:a16="http://schemas.microsoft.com/office/drawing/2014/main" xmlns="" id="{664F5911-5B03-4A22-800E-E77143EBF42B}"/>
              </a:ext>
            </a:extLst>
          </p:cNvPr>
          <p:cNvSpPr txBox="1"/>
          <p:nvPr/>
        </p:nvSpPr>
        <p:spPr>
          <a:xfrm>
            <a:off x="7838415" y="7411449"/>
            <a:ext cx="4832621" cy="461661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 marL="107998" indent="-449990" defTabSz="1828760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2400" kern="1200" baseline="0" dirty="0">
              <a:solidFill>
                <a:srgbClr val="3D3D3D"/>
              </a:solidFill>
              <a:cs typeface="Open Sans" panose="020B0606030504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C9B8D5B-7505-4348-9CD8-F1EA3E891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676"/>
          <a:stretch/>
        </p:blipFill>
        <p:spPr>
          <a:xfrm>
            <a:off x="611560" y="1457562"/>
            <a:ext cx="1858378" cy="2322770"/>
          </a:xfrm>
          <a:prstGeom prst="rect">
            <a:avLst/>
          </a:prstGeom>
        </p:spPr>
      </p:pic>
      <p:pic>
        <p:nvPicPr>
          <p:cNvPr id="19" name="Picture 2" descr="Z:\Фотографии\2023\Каф. Педагогики-2023\PZH_12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t="5553" r="9962" b="7885"/>
          <a:stretch/>
        </p:blipFill>
        <p:spPr bwMode="auto">
          <a:xfrm rot="16200000">
            <a:off x="3073042" y="1742608"/>
            <a:ext cx="2377215" cy="186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70159" y="4075255"/>
            <a:ext cx="2601641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ПАЙГУНОВА </a:t>
            </a:r>
            <a:endParaRPr lang="ru-RU" sz="14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ЮЛИЯ ВИКТОРОВНА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Доцент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Кандидат психологических наук</a:t>
            </a:r>
          </a:p>
          <a:p>
            <a:pPr algn="ctr" defTabSz="1828760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Член – корреспондент международной гуманитарной академии «Европа - Азия».</a:t>
            </a:r>
            <a:endParaRPr lang="en-US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71" y="1454707"/>
            <a:ext cx="1731640" cy="23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голубой">
  <a:themeElements>
    <a:clrScheme name="Другая 6">
      <a:dk1>
        <a:sysClr val="windowText" lastClr="000000"/>
      </a:dk1>
      <a:lt1>
        <a:sysClr val="window" lastClr="FFFFFF"/>
      </a:lt1>
      <a:dk2>
        <a:srgbClr val="F9F8F5"/>
      </a:dk2>
      <a:lt2>
        <a:srgbClr val="F9F8F5"/>
      </a:lt2>
      <a:accent1>
        <a:srgbClr val="F9F8F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голубой</Template>
  <TotalTime>2011</TotalTime>
  <Words>754</Words>
  <Application>Microsoft Office PowerPoint</Application>
  <PresentationFormat>Экран (4:3)</PresentationFormat>
  <Paragraphs>163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презентации голубой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Камалова Гульназ Ильгамовна</dc:creator>
  <cp:lastModifiedBy>Зизикова Светлана Ивановна</cp:lastModifiedBy>
  <cp:revision>259</cp:revision>
  <cp:lastPrinted>2025-09-24T13:48:56Z</cp:lastPrinted>
  <dcterms:created xsi:type="dcterms:W3CDTF">2025-09-22T06:29:27Z</dcterms:created>
  <dcterms:modified xsi:type="dcterms:W3CDTF">2026-01-19T14:49:02Z</dcterms:modified>
</cp:coreProperties>
</file>